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170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178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71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84" roundtripDataSignature="AMtx7mgqBKlzFo4NuUOI0yy8ZpJEjLWr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84" Type="http://customschemas.google.com/relationships/presentationmetadata" Target="metadata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183" Type="http://schemas.openxmlformats.org/officeDocument/2006/relationships/slide" Target="slides/slide178.xml"/><Relationship Id="rId32" Type="http://schemas.openxmlformats.org/officeDocument/2006/relationships/slide" Target="slides/slide27.xml"/><Relationship Id="rId182" Type="http://schemas.openxmlformats.org/officeDocument/2006/relationships/slide" Target="slides/slide177.xml"/><Relationship Id="rId35" Type="http://schemas.openxmlformats.org/officeDocument/2006/relationships/slide" Target="slides/slide30.xml"/><Relationship Id="rId181" Type="http://schemas.openxmlformats.org/officeDocument/2006/relationships/slide" Target="slides/slide176.xml"/><Relationship Id="rId34" Type="http://schemas.openxmlformats.org/officeDocument/2006/relationships/slide" Target="slides/slide29.xml"/><Relationship Id="rId180" Type="http://schemas.openxmlformats.org/officeDocument/2006/relationships/slide" Target="slides/slide175.xml"/><Relationship Id="rId37" Type="http://schemas.openxmlformats.org/officeDocument/2006/relationships/slide" Target="slides/slide32.xml"/><Relationship Id="rId176" Type="http://schemas.openxmlformats.org/officeDocument/2006/relationships/slide" Target="slides/slide171.xml"/><Relationship Id="rId36" Type="http://schemas.openxmlformats.org/officeDocument/2006/relationships/slide" Target="slides/slide31.xml"/><Relationship Id="rId175" Type="http://schemas.openxmlformats.org/officeDocument/2006/relationships/slide" Target="slides/slide170.xml"/><Relationship Id="rId39" Type="http://schemas.openxmlformats.org/officeDocument/2006/relationships/slide" Target="slides/slide34.xml"/><Relationship Id="rId174" Type="http://schemas.openxmlformats.org/officeDocument/2006/relationships/slide" Target="slides/slide169.xml"/><Relationship Id="rId38" Type="http://schemas.openxmlformats.org/officeDocument/2006/relationships/slide" Target="slides/slide33.xml"/><Relationship Id="rId173" Type="http://schemas.openxmlformats.org/officeDocument/2006/relationships/slide" Target="slides/slide168.xml"/><Relationship Id="rId179" Type="http://schemas.openxmlformats.org/officeDocument/2006/relationships/slide" Target="slides/slide174.xml"/><Relationship Id="rId178" Type="http://schemas.openxmlformats.org/officeDocument/2006/relationships/slide" Target="slides/slide173.xml"/><Relationship Id="rId177" Type="http://schemas.openxmlformats.org/officeDocument/2006/relationships/slide" Target="slides/slide172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172" Type="http://schemas.openxmlformats.org/officeDocument/2006/relationships/slide" Target="slides/slide167.xml"/><Relationship Id="rId65" Type="http://schemas.openxmlformats.org/officeDocument/2006/relationships/slide" Target="slides/slide60.xml"/><Relationship Id="rId171" Type="http://schemas.openxmlformats.org/officeDocument/2006/relationships/slide" Target="slides/slide166.xml"/><Relationship Id="rId68" Type="http://schemas.openxmlformats.org/officeDocument/2006/relationships/slide" Target="slides/slide63.xml"/><Relationship Id="rId170" Type="http://schemas.openxmlformats.org/officeDocument/2006/relationships/slide" Target="slides/slide165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165" Type="http://schemas.openxmlformats.org/officeDocument/2006/relationships/slide" Target="slides/slide160.xml"/><Relationship Id="rId69" Type="http://schemas.openxmlformats.org/officeDocument/2006/relationships/slide" Target="slides/slide64.xml"/><Relationship Id="rId164" Type="http://schemas.openxmlformats.org/officeDocument/2006/relationships/slide" Target="slides/slide159.xml"/><Relationship Id="rId163" Type="http://schemas.openxmlformats.org/officeDocument/2006/relationships/slide" Target="slides/slide158.xml"/><Relationship Id="rId162" Type="http://schemas.openxmlformats.org/officeDocument/2006/relationships/slide" Target="slides/slide157.xml"/><Relationship Id="rId169" Type="http://schemas.openxmlformats.org/officeDocument/2006/relationships/slide" Target="slides/slide164.xml"/><Relationship Id="rId168" Type="http://schemas.openxmlformats.org/officeDocument/2006/relationships/slide" Target="slides/slide163.xml"/><Relationship Id="rId167" Type="http://schemas.openxmlformats.org/officeDocument/2006/relationships/slide" Target="slides/slide162.xml"/><Relationship Id="rId166" Type="http://schemas.openxmlformats.org/officeDocument/2006/relationships/slide" Target="slides/slide161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slide" Target="slides/slide156.xml"/><Relationship Id="rId54" Type="http://schemas.openxmlformats.org/officeDocument/2006/relationships/slide" Target="slides/slide49.xml"/><Relationship Id="rId160" Type="http://schemas.openxmlformats.org/officeDocument/2006/relationships/slide" Target="slides/slide155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slide" Target="slides/slide154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Soluções aqui!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1</a:t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1</a:t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2" name="Google Shape;572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1</a:t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7" name="Google Shape;577;p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3</a:t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2" name="Google Shape;582;p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3</a:t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" name="Google Shape;587;p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3</a:t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p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1</a:t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7" name="Google Shape;597;p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1</a:t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3" name="Google Shape;603;p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1</a:t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p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3</a:t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3" name="Google Shape;613;p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4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4</a:t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8" name="Google Shape;618;p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3</a:t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3" name="Google Shape;623;p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3</a:t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9" name="Google Shape;629;p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3</a:t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4" name="Google Shape;634;p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4</a:t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9" name="Google Shape;639;p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3</a:t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4" name="Google Shape;644;p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2. ‘r’ opens for reading and ‘+’ opens a disk file for updating (reading and writing)</a:t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9" name="Google Shape;649;p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2</a:t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4" name="Google Shape;654;p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1</a:t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9" name="Google Shape;659;p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4</a:t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4" name="Google Shape;664;p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4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4</a:t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p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2</a:t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4" name="Google Shape;674;p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2</a:t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9" name="Google Shape;679;p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1</a:t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4" name="Google Shape;684;p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4</a:t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0" name="Google Shape;690;p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2</a:t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6" name="Google Shape;696;p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3. Prints all the elements in the list two by two</a:t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2" name="Google Shape;702;p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2</a:t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8" name="Google Shape;708;p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2</a:t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4" name="Google Shape;714;p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4</a:t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0" name="Google Shape;720;p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2,3,4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1</a:t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6" name="Google Shape;726;p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1</a:t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2" name="Google Shape;732;p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2. The type() function returns the class of the argument the object belongs to. Thus, type(int) returns which is of the type ‘type’ object.</a:t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8" name="Google Shape;738;p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3. “” depicts a null string and the join function combines the elements of the list into a string.</a:t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4" name="Google Shape;744;p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1. ord() function converts a character into its ASCII notation and chr() converts the ASCII to character.</a:t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0" name="Google Shape;750;p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1. lambdas are concise functions and thus, result = 6 * 8</a:t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6" name="Google Shape;756;p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3. pop(i) removes the i</a:t>
            </a:r>
            <a:r>
              <a:rPr baseline="30000" lang="pt-PT"/>
              <a:t>th</a:t>
            </a:r>
            <a:r>
              <a:rPr lang="pt-PT"/>
              <a:t> index element from the list</a:t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2" name="Google Shape;762;p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3. There is no operator ++ in Python</a:t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8" name="Google Shape;768;p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3. Precedence of ** is higher than that of 3, thus first 1**3 will be executed and the result will be multiplied by 3.</a:t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4" name="Google Shape;774;p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2. .2 defines the precision of the floating point number.</a:t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0" name="Google Shape;780;p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2. The else part is executed when the condition in the while statement is false.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2</a:t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6" name="Google Shape;786;p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2. The else part is not executed if control breaks out of the loop.</a:t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2" name="Google Shape;792;p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2. The first substring is not present in the given string and hence nothing is replaced.</a:t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8" name="Google Shape;798;p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4. The value of t=3 is passed in funcion f(value,values) , v [list] is passed as values in the same function. The v is stored in values and values[0]=44 , changes the value at index[‘0’] in the list hence v=[44,2,3]. </a:t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4" name="Google Shape;804;p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4</a:t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0" name="Google Shape;810;p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1</a:t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6" name="Google Shape;816;p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3</a:t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2" name="Google Shape;822;p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2</a:t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8" name="Google Shape;828;p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2</a:t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4" name="Google Shape;834;p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4</a:t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0" name="Google Shape;840;p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2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4</a:t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6" name="Google Shape;846;p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2</a:t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2" name="Google Shape;852;p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4</a:t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8" name="Google Shape;858;p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2</a:t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4" name="Google Shape;864;p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3</a:t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0" name="Google Shape;870;p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1</a:t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6" name="Google Shape;876;p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3</a:t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2" name="Google Shape;882;p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1</a:t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8" name="Google Shape;888;p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1</a:t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4" name="Google Shape;894;p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3</a:t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0" name="Google Shape;900;p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2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1</a:t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6" name="Google Shape;906;p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3</a:t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2" name="Google Shape;912;p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2</a:t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8" name="Google Shape;918;p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4</a:t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4" name="Google Shape;924;p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1</a:t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0" name="Google Shape;930;p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3</a:t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6" name="Google Shape;936;p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5</a:t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1" name="Google Shape;941;p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4</a:t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6" name="Google Shape;946;p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2</a:t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1" name="Google Shape;951;p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4</a:t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6" name="Google Shape;956;p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2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2</a:t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1" name="Google Shape;961;p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3</a:t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7" name="Google Shape;967;p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2</a:t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4" name="Google Shape;974;p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4</a:t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1" name="Google Shape;981;p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4</a:t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8" name="Google Shape;988;p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3</a:t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5" name="Google Shape;995;p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1</a:t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2" name="Google Shape;1002;p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3</a:t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9" name="Google Shape;1009;p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2</a:t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6" name="Google Shape;1016;p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3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1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1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4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3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4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2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3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3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2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2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4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3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2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3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4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4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4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4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1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2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2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3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2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2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4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4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3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3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2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4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4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1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4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1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2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1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2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3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3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3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2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2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2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2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2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2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2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2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3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4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4 (with 3 instead of 4)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4. The address of the other elements has to be updated, when we remove the first element of the list. 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3. It gives an UnboundLocalError: local variable 'itext' referenced before assignment. It’s not possible to modify variables, in inner_function, from outer_function (unless they’re global)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3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2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4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2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2</a:t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4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2</a:t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1</a:t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2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4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3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4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4</a:t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1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2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3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3</a:t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4</a:t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4</a:t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1</a:t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2</a:t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4</a:t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4</a:t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2</a:t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2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4</a:t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2</a:t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3</a:t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1</a:t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4</a:t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2</a:t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1" name="Google Shape;541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3</a:t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p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4</a:t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p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2</a:t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5</a:t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PT"/>
              <a:t>Option 4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8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8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8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1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1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8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8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8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8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8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1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7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8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8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8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1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8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89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87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88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96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85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93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90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91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9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95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92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99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12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97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01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02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98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0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04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06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05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7.xm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0.xm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3.xml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7.xml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8.xml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9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1.xml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2.xml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3.xml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4.xml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109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103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110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111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10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0.xm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108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108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108.pn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108.pn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108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108.pn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108.pn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10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0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9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7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0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5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5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2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4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73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77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78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74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76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83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79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86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8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PT"/>
              <a:t>PREPARAÇÃO TE</a:t>
            </a:r>
            <a:endParaRPr/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/>
              <a:t>Todas as perguntas dos LE’s e mais</a:t>
            </a:r>
            <a:endParaRPr/>
          </a:p>
        </p:txBody>
      </p:sp>
      <p:sp>
        <p:nvSpPr>
          <p:cNvPr id="56" name="Google Shape;56;p1"/>
          <p:cNvSpPr txBox="1"/>
          <p:nvPr/>
        </p:nvSpPr>
        <p:spPr>
          <a:xfrm>
            <a:off x="2206200" y="3626725"/>
            <a:ext cx="47316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Arial"/>
              <a:buChar char="-"/>
            </a:pPr>
            <a:r>
              <a:rPr b="0" i="0" lang="pt-PT" sz="14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Soluções na zona dos comentários (em baixo)</a:t>
            </a:r>
            <a:endParaRPr b="0" i="0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Arial"/>
              <a:buChar char="-"/>
            </a:pPr>
            <a:r>
              <a:rPr b="0" i="0" lang="pt-PT" sz="14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Todas as perguntas estão misturados e não há nenhuma ordem</a:t>
            </a:r>
            <a:endParaRPr b="0" i="0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Arial"/>
              <a:buChar char="-"/>
            </a:pPr>
            <a:r>
              <a:rPr b="0" i="0" lang="pt-PT" sz="14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Algumas perguntas não são dos LE’s</a:t>
            </a:r>
            <a:endParaRPr b="0" i="0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8937" y="0"/>
            <a:ext cx="406613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02063"/>
            <a:ext cx="8839201" cy="213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6338" y="1204913"/>
            <a:ext cx="6791325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471338"/>
            <a:ext cx="8839201" cy="2200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227775"/>
            <a:ext cx="8839200" cy="2687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950" y="1081088"/>
            <a:ext cx="7658100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925" y="752475"/>
            <a:ext cx="8620125" cy="37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06"/>
          <p:cNvSpPr txBox="1"/>
          <p:nvPr>
            <p:ph type="title"/>
          </p:nvPr>
        </p:nvSpPr>
        <p:spPr>
          <a:xfrm>
            <a:off x="311700" y="445025"/>
            <a:ext cx="8520600" cy="21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b="1" lang="pt-PT" sz="2400">
                <a:solidFill>
                  <a:srgbClr val="FFFFFF"/>
                </a:solidFill>
              </a:rPr>
              <a:t>Which of the following is the output of the following Python code?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1800">
                <a:solidFill>
                  <a:srgbClr val="FFFFFF"/>
                </a:solidFill>
              </a:rPr>
              <a:t>Nums = set ([1,1,2,3,3,3,4])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1800">
                <a:solidFill>
                  <a:srgbClr val="FFFFFF"/>
                </a:solidFill>
              </a:rPr>
              <a:t>print (len(Nums))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00" name="Google Shape;600;p106"/>
          <p:cNvSpPr txBox="1"/>
          <p:nvPr>
            <p:ph idx="1" type="body"/>
          </p:nvPr>
        </p:nvSpPr>
        <p:spPr>
          <a:xfrm>
            <a:off x="4572000" y="1501300"/>
            <a:ext cx="4018200" cy="3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4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5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1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7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2 </a:t>
            </a:r>
            <a:endParaRPr sz="360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389350"/>
            <a:ext cx="8839203" cy="2364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oogle Shape;610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5075" y="995363"/>
            <a:ext cx="4133850" cy="3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49363"/>
            <a:ext cx="8839202" cy="2044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5763" y="590550"/>
            <a:ext cx="8372475" cy="39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Google Shape;620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3088" y="871538"/>
            <a:ext cx="5457825" cy="34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111"/>
          <p:cNvSpPr txBox="1"/>
          <p:nvPr>
            <p:ph type="title"/>
          </p:nvPr>
        </p:nvSpPr>
        <p:spPr>
          <a:xfrm>
            <a:off x="311700" y="110125"/>
            <a:ext cx="85206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Which of the following is the output of the below Python code fragment?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1800">
                <a:solidFill>
                  <a:srgbClr val="FFFFFF"/>
                </a:solidFill>
              </a:rPr>
              <a:t>list1 = [1, 3]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1800">
                <a:solidFill>
                  <a:srgbClr val="FFFFFF"/>
                </a:solidFill>
              </a:rPr>
              <a:t>list2 = list1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1800">
                <a:solidFill>
                  <a:srgbClr val="FFFFFF"/>
                </a:solidFill>
              </a:rPr>
              <a:t>list1[0] = 4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1800">
                <a:solidFill>
                  <a:srgbClr val="FFFFFF"/>
                </a:solidFill>
              </a:rPr>
              <a:t>print(list2)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626" name="Google Shape;626;p111"/>
          <p:cNvSpPr txBox="1"/>
          <p:nvPr/>
        </p:nvSpPr>
        <p:spPr>
          <a:xfrm>
            <a:off x="3890700" y="1573500"/>
            <a:ext cx="4941600" cy="31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Char char="●"/>
            </a:pPr>
            <a:r>
              <a:rPr b="0" i="0" lang="pt-PT" sz="3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[1, 3]</a:t>
            </a:r>
            <a:endParaRPr b="0" i="0" sz="36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Char char="●"/>
            </a:pPr>
            <a:r>
              <a:rPr b="0" i="0" lang="pt-PT" sz="3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[1, 3, 4]</a:t>
            </a:r>
            <a:endParaRPr b="0" i="0" sz="36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Char char="●"/>
            </a:pPr>
            <a:r>
              <a:rPr b="0" i="0" lang="pt-PT" sz="3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[4, 3]</a:t>
            </a:r>
            <a:endParaRPr b="0" i="0" sz="36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Char char="●"/>
            </a:pPr>
            <a:r>
              <a:rPr b="0" i="0" lang="pt-PT" sz="3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[1, 4]</a:t>
            </a:r>
            <a:endParaRPr b="0" i="0" sz="36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394713"/>
            <a:ext cx="8839201" cy="2354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00" y="1066800"/>
            <a:ext cx="8305800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5863" y="833438"/>
            <a:ext cx="6772275" cy="34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163" y="742950"/>
            <a:ext cx="8067675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Google Shape;651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68450"/>
            <a:ext cx="8839201" cy="3606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7850" y="866775"/>
            <a:ext cx="5448300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088" y="576263"/>
            <a:ext cx="6981825" cy="39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3463" y="1376363"/>
            <a:ext cx="7077075" cy="23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7388" y="1176338"/>
            <a:ext cx="5229225" cy="2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Google Shape;671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775" y="728663"/>
            <a:ext cx="8172450" cy="36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Google Shape;676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463" y="1243013"/>
            <a:ext cx="5553075" cy="2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465050"/>
            <a:ext cx="8839201" cy="2213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23"/>
          <p:cNvSpPr txBox="1"/>
          <p:nvPr>
            <p:ph type="title"/>
          </p:nvPr>
        </p:nvSpPr>
        <p:spPr>
          <a:xfrm>
            <a:off x="311700" y="445025"/>
            <a:ext cx="8520600" cy="21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b="1" lang="pt-PT" sz="2400">
                <a:solidFill>
                  <a:srgbClr val="FFFFFF"/>
                </a:solidFill>
              </a:rPr>
              <a:t>Which of the following is the output of the following Python code?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1800">
                <a:solidFill>
                  <a:srgbClr val="FFFFFF"/>
                </a:solidFill>
              </a:rPr>
              <a:t>def factorial(n):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1800">
                <a:solidFill>
                  <a:srgbClr val="FFFFFF"/>
                </a:solidFill>
              </a:rPr>
              <a:t>      return n * factorial(n - 1)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87" name="Google Shape;687;p123"/>
          <p:cNvSpPr txBox="1"/>
          <p:nvPr>
            <p:ph idx="1" type="body"/>
          </p:nvPr>
        </p:nvSpPr>
        <p:spPr>
          <a:xfrm>
            <a:off x="311700" y="2312800"/>
            <a:ext cx="85206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Invoking factorial(1) returns 1. 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Invoking factorial(2) returns 2. 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Invoking factorial(0) returns 0. 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The function runs infinitely.  </a:t>
            </a:r>
            <a:endParaRPr sz="360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24"/>
          <p:cNvSpPr txBox="1"/>
          <p:nvPr>
            <p:ph type="title"/>
          </p:nvPr>
        </p:nvSpPr>
        <p:spPr>
          <a:xfrm>
            <a:off x="311700" y="445025"/>
            <a:ext cx="8520600" cy="21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/>
              <a:t>What is output for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/>
              <a:t>a = ['he', 'she', 'we']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/>
              <a:t>' '.join(a)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93" name="Google Shape;693;p124"/>
          <p:cNvSpPr txBox="1"/>
          <p:nvPr>
            <p:ph idx="1" type="body"/>
          </p:nvPr>
        </p:nvSpPr>
        <p:spPr>
          <a:xfrm>
            <a:off x="311700" y="2919725"/>
            <a:ext cx="8520600" cy="19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[‘heshewe’]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‘heshewe’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[‘he she we’]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‘he she we´</a:t>
            </a:r>
            <a:endParaRPr sz="240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25"/>
          <p:cNvSpPr txBox="1"/>
          <p:nvPr>
            <p:ph type="title"/>
          </p:nvPr>
        </p:nvSpPr>
        <p:spPr>
          <a:xfrm>
            <a:off x="472100" y="316700"/>
            <a:ext cx="8520600" cy="21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/>
              <a:t>What is output for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/>
              <a:t>b = [11,13,15,17,19,21]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/>
              <a:t>print(b[::2])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99" name="Google Shape;699;p125"/>
          <p:cNvSpPr txBox="1"/>
          <p:nvPr>
            <p:ph idx="1" type="body"/>
          </p:nvPr>
        </p:nvSpPr>
        <p:spPr>
          <a:xfrm>
            <a:off x="311700" y="2919725"/>
            <a:ext cx="8520600" cy="19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[19, 21]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[11, 15]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[11, 15, 19]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[13, 17, 21]</a:t>
            </a:r>
            <a:endParaRPr sz="240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26"/>
          <p:cNvSpPr txBox="1"/>
          <p:nvPr>
            <p:ph type="title"/>
          </p:nvPr>
        </p:nvSpPr>
        <p:spPr>
          <a:xfrm>
            <a:off x="311700" y="445050"/>
            <a:ext cx="8520600" cy="3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/>
              <a:t>Select the option for following code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/>
              <a:t>s = 0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/>
              <a:t>for d in range(0, 5, 0.1):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/>
              <a:t>s += d</a:t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/>
              <a:t>print(s)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705" name="Google Shape;705;p126"/>
          <p:cNvSpPr txBox="1"/>
          <p:nvPr>
            <p:ph idx="1" type="body"/>
          </p:nvPr>
        </p:nvSpPr>
        <p:spPr>
          <a:xfrm>
            <a:off x="4886400" y="2571750"/>
            <a:ext cx="3945900" cy="19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Syntax Error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Type Error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Runtime Error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Both option 1 and 2</a:t>
            </a:r>
            <a:endParaRPr sz="2400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27"/>
          <p:cNvSpPr txBox="1"/>
          <p:nvPr>
            <p:ph type="title"/>
          </p:nvPr>
        </p:nvSpPr>
        <p:spPr>
          <a:xfrm>
            <a:off x="311700" y="445025"/>
            <a:ext cx="8520600" cy="21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/>
              <a:t>What is output of following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/>
              <a:t>print(''abbzxyzxzxabb''.count(‘abb’,-10,-1))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711" name="Google Shape;711;p127"/>
          <p:cNvSpPr txBox="1"/>
          <p:nvPr>
            <p:ph idx="1" type="body"/>
          </p:nvPr>
        </p:nvSpPr>
        <p:spPr>
          <a:xfrm>
            <a:off x="311700" y="2940375"/>
            <a:ext cx="8520600" cy="19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2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0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1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Error</a:t>
            </a:r>
            <a:endParaRPr sz="240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28"/>
          <p:cNvSpPr txBox="1"/>
          <p:nvPr>
            <p:ph type="title"/>
          </p:nvPr>
        </p:nvSpPr>
        <p:spPr>
          <a:xfrm>
            <a:off x="311700" y="445050"/>
            <a:ext cx="8520600" cy="45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/>
              <a:t>Select the option for following code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1200"/>
              <a:t>try: </a:t>
            </a:r>
            <a:endParaRPr sz="1200"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1200"/>
              <a:t>list = 5*[0]+5*[10] </a:t>
            </a:r>
            <a:endParaRPr sz="1200"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1200"/>
              <a:t>x = list[9] </a:t>
            </a:r>
            <a:endParaRPr sz="1200"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1200"/>
              <a:t>print(''Done!'') 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1200"/>
              <a:t>except IndexError: </a:t>
            </a:r>
            <a:endParaRPr sz="1200"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1200"/>
              <a:t>   print(''Index out of Bond! '') 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1200"/>
              <a:t>else: </a:t>
            </a:r>
            <a:endParaRPr sz="1200"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1200"/>
              <a:t>   print(''Nothing is wrong!'') 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1200"/>
              <a:t>finally: </a:t>
            </a:r>
            <a:endParaRPr sz="1200"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1200"/>
              <a:t>   print(''Finally block!'')</a:t>
            </a:r>
            <a:endParaRPr sz="1200"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200"/>
          </a:p>
        </p:txBody>
      </p:sp>
      <p:sp>
        <p:nvSpPr>
          <p:cNvPr id="717" name="Google Shape;717;p128"/>
          <p:cNvSpPr txBox="1"/>
          <p:nvPr>
            <p:ph idx="1" type="body"/>
          </p:nvPr>
        </p:nvSpPr>
        <p:spPr>
          <a:xfrm>
            <a:off x="3567675" y="1965025"/>
            <a:ext cx="5264700" cy="30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‘Finally Block!’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‘Done! follow by ‘Nothing is wrong!’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‘Nothing is wrong!’ followed by ‘Finally block’.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‘Done!’ follow by ‘Nothing is wrong!’ followed by ‘Finally block’.</a:t>
            </a:r>
            <a:endParaRPr sz="240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29"/>
          <p:cNvSpPr txBox="1"/>
          <p:nvPr>
            <p:ph type="title"/>
          </p:nvPr>
        </p:nvSpPr>
        <p:spPr>
          <a:xfrm>
            <a:off x="311700" y="445025"/>
            <a:ext cx="8520600" cy="12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pt-PT" sz="2400">
                <a:solidFill>
                  <a:srgbClr val="FFFFFF"/>
                </a:solidFill>
              </a:rPr>
              <a:t>Which among them is correct(s) about Recursive Function?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723" name="Google Shape;723;p129"/>
          <p:cNvSpPr txBox="1"/>
          <p:nvPr>
            <p:ph idx="1" type="body"/>
          </p:nvPr>
        </p:nvSpPr>
        <p:spPr>
          <a:xfrm>
            <a:off x="311700" y="1660625"/>
            <a:ext cx="8520600" cy="3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They are much faster than the normal functions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 They take more space then the non-recursive functions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They can always be replaced by non-recursive functions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Using recursive functions however also gives a natural and straight forward simple solution for the program.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6413" y="971550"/>
            <a:ext cx="5591175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30"/>
          <p:cNvSpPr txBox="1"/>
          <p:nvPr>
            <p:ph type="title"/>
          </p:nvPr>
        </p:nvSpPr>
        <p:spPr>
          <a:xfrm>
            <a:off x="311700" y="445025"/>
            <a:ext cx="8520600" cy="12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pt-PT" sz="2400">
                <a:solidFill>
                  <a:srgbClr val="FFFFFF"/>
                </a:solidFill>
              </a:rPr>
              <a:t>Which module is used in python to create Graphics?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729" name="Google Shape;729;p130"/>
          <p:cNvSpPr txBox="1"/>
          <p:nvPr>
            <p:ph idx="1" type="body"/>
          </p:nvPr>
        </p:nvSpPr>
        <p:spPr>
          <a:xfrm>
            <a:off x="311700" y="1660625"/>
            <a:ext cx="8520600" cy="3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Turtle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Canvas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Tkinter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Graphics</a:t>
            </a:r>
            <a:endParaRPr sz="240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31"/>
          <p:cNvSpPr txBox="1"/>
          <p:nvPr>
            <p:ph type="title"/>
          </p:nvPr>
        </p:nvSpPr>
        <p:spPr>
          <a:xfrm>
            <a:off x="311700" y="445025"/>
            <a:ext cx="8520600" cy="15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What will be the output of the following code :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print type(type(int))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735" name="Google Shape;735;p131"/>
          <p:cNvSpPr txBox="1"/>
          <p:nvPr>
            <p:ph idx="1" type="body"/>
          </p:nvPr>
        </p:nvSpPr>
        <p:spPr>
          <a:xfrm>
            <a:off x="311700" y="2312800"/>
            <a:ext cx="85206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type ‘int’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type ‘type’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Error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0</a:t>
            </a:r>
            <a:endParaRPr sz="360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32"/>
          <p:cNvSpPr txBox="1"/>
          <p:nvPr>
            <p:ph type="title"/>
          </p:nvPr>
        </p:nvSpPr>
        <p:spPr>
          <a:xfrm>
            <a:off x="311700" y="445025"/>
            <a:ext cx="8520600" cy="15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What is the output of the following code :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L = ['a','b','c','d']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print "".join(L)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741" name="Google Shape;741;p132"/>
          <p:cNvSpPr txBox="1"/>
          <p:nvPr>
            <p:ph idx="1" type="body"/>
          </p:nvPr>
        </p:nvSpPr>
        <p:spPr>
          <a:xfrm>
            <a:off x="311700" y="2312800"/>
            <a:ext cx="85206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Error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None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abcd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[‘a’, ‘b’, ‘c’, ‘d’]</a:t>
            </a:r>
            <a:endParaRPr sz="360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33"/>
          <p:cNvSpPr txBox="1"/>
          <p:nvPr>
            <p:ph type="title"/>
          </p:nvPr>
        </p:nvSpPr>
        <p:spPr>
          <a:xfrm>
            <a:off x="311700" y="445025"/>
            <a:ext cx="8520600" cy="15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What is the output of the following segment :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chr(ord('A'))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747" name="Google Shape;747;p133"/>
          <p:cNvSpPr txBox="1"/>
          <p:nvPr>
            <p:ph idx="1" type="body"/>
          </p:nvPr>
        </p:nvSpPr>
        <p:spPr>
          <a:xfrm>
            <a:off x="311700" y="2312800"/>
            <a:ext cx="85206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A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B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a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Error</a:t>
            </a:r>
            <a:endParaRPr sz="360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34"/>
          <p:cNvSpPr txBox="1"/>
          <p:nvPr>
            <p:ph type="title"/>
          </p:nvPr>
        </p:nvSpPr>
        <p:spPr>
          <a:xfrm>
            <a:off x="311700" y="445025"/>
            <a:ext cx="8520600" cy="18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What is the output of the following program :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y = 8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z = lambda x : x * y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print z(6)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753" name="Google Shape;753;p134"/>
          <p:cNvSpPr txBox="1"/>
          <p:nvPr>
            <p:ph idx="1" type="body"/>
          </p:nvPr>
        </p:nvSpPr>
        <p:spPr>
          <a:xfrm>
            <a:off x="311700" y="2312800"/>
            <a:ext cx="85206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48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14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64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None of the above</a:t>
            </a:r>
            <a:endParaRPr sz="360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35"/>
          <p:cNvSpPr txBox="1"/>
          <p:nvPr>
            <p:ph type="title"/>
          </p:nvPr>
        </p:nvSpPr>
        <p:spPr>
          <a:xfrm>
            <a:off x="311700" y="445025"/>
            <a:ext cx="8520600" cy="18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Suppose list1 is [3, 4, 5, 20, 5, 25, 1, 3], what is list1 after list1.pop(1)?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759" name="Google Shape;759;p135"/>
          <p:cNvSpPr txBox="1"/>
          <p:nvPr>
            <p:ph idx="1" type="body"/>
          </p:nvPr>
        </p:nvSpPr>
        <p:spPr>
          <a:xfrm>
            <a:off x="311700" y="2312800"/>
            <a:ext cx="85206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[3, 4, 5, 20, 5, 25, 1, 3]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[1, 3, 3, 4, 5, 5, 20, 25]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[3, 5, 20, 5, 25, 1, 3]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[1, 3, 4, 5, 20, 5, 25]</a:t>
            </a:r>
            <a:endParaRPr sz="360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36"/>
          <p:cNvSpPr txBox="1"/>
          <p:nvPr>
            <p:ph type="title"/>
          </p:nvPr>
        </p:nvSpPr>
        <p:spPr>
          <a:xfrm>
            <a:off x="311700" y="445025"/>
            <a:ext cx="8520600" cy="18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What is the output of the following program :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i = 0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while i &lt; 3: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       print i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       i++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       print i+1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765" name="Google Shape;765;p136"/>
          <p:cNvSpPr txBox="1"/>
          <p:nvPr>
            <p:ph idx="1" type="body"/>
          </p:nvPr>
        </p:nvSpPr>
        <p:spPr>
          <a:xfrm>
            <a:off x="4002500" y="1660700"/>
            <a:ext cx="46413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0 2 1 3 2 4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0 1 2 3 4 5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Error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1 0 2 4 3 5</a:t>
            </a:r>
            <a:endParaRPr sz="360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37"/>
          <p:cNvSpPr txBox="1"/>
          <p:nvPr>
            <p:ph type="title"/>
          </p:nvPr>
        </p:nvSpPr>
        <p:spPr>
          <a:xfrm>
            <a:off x="311700" y="445025"/>
            <a:ext cx="8520600" cy="9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What is the output of the expression : 3*1**3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771" name="Google Shape;771;p137"/>
          <p:cNvSpPr txBox="1"/>
          <p:nvPr>
            <p:ph idx="1" type="body"/>
          </p:nvPr>
        </p:nvSpPr>
        <p:spPr>
          <a:xfrm>
            <a:off x="311700" y="1370825"/>
            <a:ext cx="8520600" cy="3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27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9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3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1</a:t>
            </a:r>
            <a:endParaRPr sz="360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38"/>
          <p:cNvSpPr txBox="1"/>
          <p:nvPr>
            <p:ph type="title"/>
          </p:nvPr>
        </p:nvSpPr>
        <p:spPr>
          <a:xfrm>
            <a:off x="311700" y="445025"/>
            <a:ext cx="8520600" cy="12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What is the output of the following program :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print '{0:.2}'.format(1.0 / 3)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777" name="Google Shape;777;p138"/>
          <p:cNvSpPr txBox="1"/>
          <p:nvPr>
            <p:ph idx="1" type="body"/>
          </p:nvPr>
        </p:nvSpPr>
        <p:spPr>
          <a:xfrm>
            <a:off x="311700" y="1718525"/>
            <a:ext cx="8520600" cy="3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0.3333333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0.33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0.3333333:-2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Error</a:t>
            </a:r>
            <a:endParaRPr sz="360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39"/>
          <p:cNvSpPr txBox="1"/>
          <p:nvPr>
            <p:ph type="title"/>
          </p:nvPr>
        </p:nvSpPr>
        <p:spPr>
          <a:xfrm>
            <a:off x="311700" y="445025"/>
            <a:ext cx="8520600" cy="3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What is the output of the following program :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i = 0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while i &lt; 3: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    	print i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    	i += 1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else: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    	print 0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783" name="Google Shape;783;p139"/>
          <p:cNvSpPr txBox="1"/>
          <p:nvPr>
            <p:ph idx="1" type="body"/>
          </p:nvPr>
        </p:nvSpPr>
        <p:spPr>
          <a:xfrm>
            <a:off x="4002500" y="1660700"/>
            <a:ext cx="46413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0 1 2 3 0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0 1 2 0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Error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Runs infinitely </a:t>
            </a:r>
            <a:endParaRPr sz="3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85250"/>
            <a:ext cx="8839201" cy="4773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40"/>
          <p:cNvSpPr txBox="1"/>
          <p:nvPr>
            <p:ph type="title"/>
          </p:nvPr>
        </p:nvSpPr>
        <p:spPr>
          <a:xfrm>
            <a:off x="354575" y="445100"/>
            <a:ext cx="8520600" cy="39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What is the output of the following program : 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i = 0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while i &lt; 5: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    print(i)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    i += 1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    if i == 3: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        break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else: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    print(0)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789" name="Google Shape;789;p140"/>
          <p:cNvSpPr txBox="1"/>
          <p:nvPr>
            <p:ph idx="1" type="body"/>
          </p:nvPr>
        </p:nvSpPr>
        <p:spPr>
          <a:xfrm>
            <a:off x="4002500" y="1660700"/>
            <a:ext cx="46413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0 1 2 0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0 1 2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Error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None of the above</a:t>
            </a:r>
            <a:endParaRPr sz="3600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41"/>
          <p:cNvSpPr txBox="1"/>
          <p:nvPr>
            <p:ph type="title"/>
          </p:nvPr>
        </p:nvSpPr>
        <p:spPr>
          <a:xfrm>
            <a:off x="311700" y="445025"/>
            <a:ext cx="8520600" cy="12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What is the output of the following program :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print 'abcefd'.replace('cd', '12')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795" name="Google Shape;795;p141"/>
          <p:cNvSpPr txBox="1"/>
          <p:nvPr>
            <p:ph idx="1" type="body"/>
          </p:nvPr>
        </p:nvSpPr>
        <p:spPr>
          <a:xfrm>
            <a:off x="311700" y="1718525"/>
            <a:ext cx="8520600" cy="3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ab1ef2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abcefd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ab1efd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ab12ed2</a:t>
            </a:r>
            <a:endParaRPr sz="3600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42"/>
          <p:cNvSpPr txBox="1"/>
          <p:nvPr>
            <p:ph type="title"/>
          </p:nvPr>
        </p:nvSpPr>
        <p:spPr>
          <a:xfrm>
            <a:off x="311700" y="445025"/>
            <a:ext cx="8520600" cy="39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What will be displayed by the following code?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def f(value, values):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    v = 1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    values[0] = 44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t = 3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v = [1, 2, 3]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f(t, v)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print(t, v[0])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801" name="Google Shape;801;p142"/>
          <p:cNvSpPr txBox="1"/>
          <p:nvPr>
            <p:ph idx="1" type="body"/>
          </p:nvPr>
        </p:nvSpPr>
        <p:spPr>
          <a:xfrm>
            <a:off x="4002500" y="1660700"/>
            <a:ext cx="46413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1 1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1 44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3 1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3 44</a:t>
            </a:r>
            <a:endParaRPr sz="360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43"/>
          <p:cNvSpPr txBox="1"/>
          <p:nvPr>
            <p:ph type="title"/>
          </p:nvPr>
        </p:nvSpPr>
        <p:spPr>
          <a:xfrm>
            <a:off x="311700" y="445025"/>
            <a:ext cx="8520600" cy="9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Which of the following statements is true?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807" name="Google Shape;807;p143"/>
          <p:cNvSpPr txBox="1"/>
          <p:nvPr>
            <p:ph idx="1" type="body"/>
          </p:nvPr>
        </p:nvSpPr>
        <p:spPr>
          <a:xfrm>
            <a:off x="311700" y="1370825"/>
            <a:ext cx="8520600" cy="3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Python is a high level programming language.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Python is an interpreted language.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Python is an object-oriented language.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All of the above.</a:t>
            </a:r>
            <a:endParaRPr sz="360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44"/>
          <p:cNvSpPr txBox="1"/>
          <p:nvPr>
            <p:ph type="title"/>
          </p:nvPr>
        </p:nvSpPr>
        <p:spPr>
          <a:xfrm>
            <a:off x="311700" y="445025"/>
            <a:ext cx="8520600" cy="9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Which of the following is correct? 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813" name="Google Shape;813;p144"/>
          <p:cNvSpPr txBox="1"/>
          <p:nvPr>
            <p:ph idx="1" type="body"/>
          </p:nvPr>
        </p:nvSpPr>
        <p:spPr>
          <a:xfrm>
            <a:off x="311700" y="1370825"/>
            <a:ext cx="8520600" cy="3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PT" sz="3000"/>
              <a:t>Variable name can start with an underscore.</a:t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PT" sz="3000"/>
              <a:t>Variable name can start with a digit.</a:t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PT" sz="3000"/>
              <a:t>Keywords cannot be used as a variable name.</a:t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PT" sz="3000"/>
              <a:t>Variable name can have symbols like: @, #, $ etc.</a:t>
            </a:r>
            <a:endParaRPr sz="3000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45"/>
          <p:cNvSpPr txBox="1"/>
          <p:nvPr>
            <p:ph type="title"/>
          </p:nvPr>
        </p:nvSpPr>
        <p:spPr>
          <a:xfrm>
            <a:off x="311700" y="445025"/>
            <a:ext cx="8520600" cy="12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What is the output of the following code?</a:t>
            </a:r>
            <a:endParaRPr sz="24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pt-PT" sz="2400">
                <a:solidFill>
                  <a:srgbClr val="FFFFFF"/>
                </a:solidFill>
              </a:rPr>
              <a:t>print(1, 2, 3, 4, sep='*')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819" name="Google Shape;819;p145"/>
          <p:cNvSpPr txBox="1"/>
          <p:nvPr>
            <p:ph idx="1" type="body"/>
          </p:nvPr>
        </p:nvSpPr>
        <p:spPr>
          <a:xfrm>
            <a:off x="311700" y="1882200"/>
            <a:ext cx="8520600" cy="31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1 2 3 4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1234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1*2*3*4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24</a:t>
            </a:r>
            <a:endParaRPr sz="360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46"/>
          <p:cNvSpPr txBox="1"/>
          <p:nvPr>
            <p:ph type="title"/>
          </p:nvPr>
        </p:nvSpPr>
        <p:spPr>
          <a:xfrm>
            <a:off x="311700" y="445025"/>
            <a:ext cx="8520600" cy="12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Suppose a list with name test, contains 10 elements. You can get the 5</a:t>
            </a:r>
            <a:r>
              <a:rPr baseline="30000" lang="pt-PT" sz="2400">
                <a:solidFill>
                  <a:srgbClr val="FFFFFF"/>
                </a:solidFill>
              </a:rPr>
              <a:t>th</a:t>
            </a:r>
            <a:r>
              <a:rPr lang="pt-PT" sz="2400">
                <a:solidFill>
                  <a:srgbClr val="FFFFFF"/>
                </a:solidFill>
              </a:rPr>
              <a:t> element from the test list using: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825" name="Google Shape;825;p146"/>
          <p:cNvSpPr txBox="1"/>
          <p:nvPr>
            <p:ph idx="1" type="body"/>
          </p:nvPr>
        </p:nvSpPr>
        <p:spPr>
          <a:xfrm>
            <a:off x="311700" y="1882200"/>
            <a:ext cx="8520600" cy="31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test[5]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test[4]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test['5']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test['4']</a:t>
            </a:r>
            <a:endParaRPr sz="3600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47"/>
          <p:cNvSpPr txBox="1"/>
          <p:nvPr>
            <p:ph type="title"/>
          </p:nvPr>
        </p:nvSpPr>
        <p:spPr>
          <a:xfrm>
            <a:off x="311700" y="445025"/>
            <a:ext cx="8520600" cy="12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What is the output of the following program?</a:t>
            </a:r>
            <a:endParaRPr sz="24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pt-PT" sz="2400">
                <a:solidFill>
                  <a:srgbClr val="FFFFFF"/>
                </a:solidFill>
              </a:rPr>
              <a:t>language = ['P', 'y', 't', 'h', 'o', 'n']</a:t>
            </a:r>
            <a:endParaRPr sz="24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pt-PT" sz="2400">
                <a:solidFill>
                  <a:srgbClr val="FFFFFF"/>
                </a:solidFill>
              </a:rPr>
              <a:t>print(language[:-4])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831" name="Google Shape;831;p147"/>
          <p:cNvSpPr txBox="1"/>
          <p:nvPr>
            <p:ph idx="1" type="body"/>
          </p:nvPr>
        </p:nvSpPr>
        <p:spPr>
          <a:xfrm>
            <a:off x="311700" y="2349400"/>
            <a:ext cx="8520600" cy="26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'Py'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['P', 'y']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['P', 'y', 't', 'h', 'o']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[-4]</a:t>
            </a:r>
            <a:endParaRPr sz="3600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48"/>
          <p:cNvSpPr txBox="1"/>
          <p:nvPr>
            <p:ph type="title"/>
          </p:nvPr>
        </p:nvSpPr>
        <p:spPr>
          <a:xfrm>
            <a:off x="311700" y="445025"/>
            <a:ext cx="8520600" cy="12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Suppose a tuple test contains 5 elements. How can you set the 3</a:t>
            </a:r>
            <a:r>
              <a:rPr baseline="30000" lang="pt-PT" sz="2400">
                <a:solidFill>
                  <a:srgbClr val="FFFFFF"/>
                </a:solidFill>
              </a:rPr>
              <a:t>rd</a:t>
            </a:r>
            <a:r>
              <a:rPr lang="pt-PT" sz="2400">
                <a:solidFill>
                  <a:srgbClr val="FFFFFF"/>
                </a:solidFill>
              </a:rPr>
              <a:t> element of the tuple to ‘Python’?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837" name="Google Shape;837;p148"/>
          <p:cNvSpPr txBox="1"/>
          <p:nvPr>
            <p:ph idx="1" type="body"/>
          </p:nvPr>
        </p:nvSpPr>
        <p:spPr>
          <a:xfrm>
            <a:off x="311700" y="1882200"/>
            <a:ext cx="8520600" cy="31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test[2] = 'Python'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test(2) = 'Python'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test[3] = 'Python'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Elements of tuple cannot be changed</a:t>
            </a:r>
            <a:endParaRPr sz="360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49"/>
          <p:cNvSpPr txBox="1"/>
          <p:nvPr>
            <p:ph type="title"/>
          </p:nvPr>
        </p:nvSpPr>
        <p:spPr>
          <a:xfrm>
            <a:off x="311700" y="445025"/>
            <a:ext cx="8520600" cy="12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What is the output of the following program?</a:t>
            </a:r>
            <a:endParaRPr sz="24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pt-PT" sz="2400">
                <a:solidFill>
                  <a:srgbClr val="FFFFFF"/>
                </a:solidFill>
              </a:rPr>
              <a:t>print((1, 2) + (3, 4))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843" name="Google Shape;843;p149"/>
          <p:cNvSpPr txBox="1"/>
          <p:nvPr>
            <p:ph idx="1" type="body"/>
          </p:nvPr>
        </p:nvSpPr>
        <p:spPr>
          <a:xfrm>
            <a:off x="311700" y="1882200"/>
            <a:ext cx="8520600" cy="31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(4, 6)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(1, 2, 3, 4)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((1, 2), (3, 4))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Error!</a:t>
            </a:r>
            <a:endParaRPr sz="3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9725" y="1138238"/>
            <a:ext cx="5924550" cy="28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50"/>
          <p:cNvSpPr txBox="1"/>
          <p:nvPr>
            <p:ph type="title"/>
          </p:nvPr>
        </p:nvSpPr>
        <p:spPr>
          <a:xfrm>
            <a:off x="311700" y="445025"/>
            <a:ext cx="8520600" cy="12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What is the output of the following program?</a:t>
            </a:r>
            <a:endParaRPr sz="24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pt-PT" sz="2400">
                <a:solidFill>
                  <a:srgbClr val="FFFFFF"/>
                </a:solidFill>
              </a:rPr>
              <a:t>names = "{1}, {2} and {0}".format('John', 'Bill', 'Sean')</a:t>
            </a:r>
            <a:endParaRPr sz="24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pt-PT" sz="2400">
                <a:solidFill>
                  <a:srgbClr val="FFFFFF"/>
                </a:solidFill>
              </a:rPr>
              <a:t>print(names)</a:t>
            </a:r>
            <a:endParaRPr sz="24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849" name="Google Shape;849;p150"/>
          <p:cNvSpPr txBox="1"/>
          <p:nvPr>
            <p:ph idx="1" type="body"/>
          </p:nvPr>
        </p:nvSpPr>
        <p:spPr>
          <a:xfrm>
            <a:off x="311700" y="2327150"/>
            <a:ext cx="8520600" cy="27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John, Bill and Sean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Bill, Sean and John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John, Bill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Bill, Sean</a:t>
            </a:r>
            <a:endParaRPr sz="3600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51"/>
          <p:cNvSpPr txBox="1"/>
          <p:nvPr>
            <p:ph type="title"/>
          </p:nvPr>
        </p:nvSpPr>
        <p:spPr>
          <a:xfrm>
            <a:off x="311700" y="445025"/>
            <a:ext cx="85206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Which of the following statement is true?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855" name="Google Shape;855;p151"/>
          <p:cNvSpPr txBox="1"/>
          <p:nvPr>
            <p:ph idx="1" type="body"/>
          </p:nvPr>
        </p:nvSpPr>
        <p:spPr>
          <a:xfrm>
            <a:off x="311700" y="1296975"/>
            <a:ext cx="8520600" cy="3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A set is an unordered collection of items.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Elements of set are unique.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You can change elements of set unlike tuple.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All of the above.</a:t>
            </a:r>
            <a:endParaRPr sz="3600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52"/>
          <p:cNvSpPr txBox="1"/>
          <p:nvPr>
            <p:ph type="title"/>
          </p:nvPr>
        </p:nvSpPr>
        <p:spPr>
          <a:xfrm>
            <a:off x="311700" y="445025"/>
            <a:ext cx="8520600" cy="17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What is the output of the following program?</a:t>
            </a:r>
            <a:endParaRPr sz="24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pt-PT" sz="2400">
                <a:solidFill>
                  <a:srgbClr val="FFFFFF"/>
                </a:solidFill>
              </a:rPr>
              <a:t>n = [x*x for x in range(4)]</a:t>
            </a:r>
            <a:endParaRPr sz="24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pt-PT" sz="2400">
                <a:solidFill>
                  <a:srgbClr val="FFFFFF"/>
                </a:solidFill>
              </a:rPr>
              <a:t>print(n)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861" name="Google Shape;861;p152"/>
          <p:cNvSpPr txBox="1"/>
          <p:nvPr>
            <p:ph idx="1" type="body"/>
          </p:nvPr>
        </p:nvSpPr>
        <p:spPr>
          <a:xfrm>
            <a:off x="311700" y="2215925"/>
            <a:ext cx="8520600" cy="28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[0, 1, 2, 3]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[0, 1, 4, 9]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[1, 4, 9, 16]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[1, 2, 3, 4]</a:t>
            </a:r>
            <a:endParaRPr sz="3600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53"/>
          <p:cNvSpPr txBox="1"/>
          <p:nvPr>
            <p:ph type="title"/>
          </p:nvPr>
        </p:nvSpPr>
        <p:spPr>
          <a:xfrm>
            <a:off x="311700" y="445025"/>
            <a:ext cx="8520600" cy="17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How can you change</a:t>
            </a:r>
            <a:endParaRPr sz="24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pt-PT" sz="2400">
                <a:solidFill>
                  <a:srgbClr val="FFFFFF"/>
                </a:solidFill>
              </a:rPr>
              <a:t>num = {‘one’: 1, ‘two’: 3} to</a:t>
            </a:r>
            <a:endParaRPr sz="24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pt-PT" sz="2400">
                <a:solidFill>
                  <a:srgbClr val="FFFFFF"/>
                </a:solidFill>
              </a:rPr>
              <a:t>num = {‘one’: 1, ‘two’: 2}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867" name="Google Shape;867;p153"/>
          <p:cNvSpPr txBox="1"/>
          <p:nvPr>
            <p:ph idx="1" type="body"/>
          </p:nvPr>
        </p:nvSpPr>
        <p:spPr>
          <a:xfrm>
            <a:off x="311700" y="2349400"/>
            <a:ext cx="8520600" cy="26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num[2] = 'two'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num[1] = 'two'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num['two'] = 2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num['two'] = '2'</a:t>
            </a:r>
            <a:endParaRPr sz="3600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54"/>
          <p:cNvSpPr txBox="1"/>
          <p:nvPr>
            <p:ph type="title"/>
          </p:nvPr>
        </p:nvSpPr>
        <p:spPr>
          <a:xfrm>
            <a:off x="311700" y="445025"/>
            <a:ext cx="8520600" cy="21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What is the output of the following program?</a:t>
            </a:r>
            <a:endParaRPr sz="24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pt-PT" sz="2400">
                <a:solidFill>
                  <a:srgbClr val="FFFFFF"/>
                </a:solidFill>
              </a:rPr>
              <a:t>squares = {1:1, 2:4, 3:9, 4:16, 5:25} </a:t>
            </a:r>
            <a:endParaRPr sz="24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pt-PT" sz="2400">
                <a:solidFill>
                  <a:srgbClr val="FFFFFF"/>
                </a:solidFill>
              </a:rPr>
              <a:t>print(squares.pop(4)) </a:t>
            </a:r>
            <a:endParaRPr sz="24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pt-PT" sz="2400">
                <a:solidFill>
                  <a:srgbClr val="FFFFFF"/>
                </a:solidFill>
              </a:rPr>
              <a:t>print(squares)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873" name="Google Shape;873;p154"/>
          <p:cNvSpPr txBox="1"/>
          <p:nvPr>
            <p:ph idx="1" type="body"/>
          </p:nvPr>
        </p:nvSpPr>
        <p:spPr>
          <a:xfrm>
            <a:off x="311700" y="2571725"/>
            <a:ext cx="8520600" cy="24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16  {1: 1, 2: 4, 3: 9, 5: 25}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16 {1: 1, 2: 4, 3: 9, 4:16, 5: 25}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4 {1: 1, 2: 4, 3: 9, 5: 25}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4 {1: 1, 2: 4, 3: 9, 4:16, 5: 25}</a:t>
            </a:r>
            <a:endParaRPr sz="3600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55"/>
          <p:cNvSpPr txBox="1"/>
          <p:nvPr>
            <p:ph type="title"/>
          </p:nvPr>
        </p:nvSpPr>
        <p:spPr>
          <a:xfrm>
            <a:off x="311700" y="445025"/>
            <a:ext cx="8520600" cy="17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What is the output of the following code?</a:t>
            </a:r>
            <a:endParaRPr sz="24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pt-PT" sz="2400">
                <a:solidFill>
                  <a:srgbClr val="FFFFFF"/>
                </a:solidFill>
              </a:rPr>
              <a:t>if None:</a:t>
            </a:r>
            <a:endParaRPr sz="24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pt-PT" sz="2400">
                <a:solidFill>
                  <a:srgbClr val="FFFFFF"/>
                </a:solidFill>
              </a:rPr>
              <a:t>   print(“Hello”)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879" name="Google Shape;879;p155"/>
          <p:cNvSpPr txBox="1"/>
          <p:nvPr>
            <p:ph idx="1" type="body"/>
          </p:nvPr>
        </p:nvSpPr>
        <p:spPr>
          <a:xfrm>
            <a:off x="311700" y="2215925"/>
            <a:ext cx="8520600" cy="24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False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Hello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Nothing will be printed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Syntax error</a:t>
            </a:r>
            <a:endParaRPr sz="3600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56"/>
          <p:cNvSpPr txBox="1"/>
          <p:nvPr>
            <p:ph type="title"/>
          </p:nvPr>
        </p:nvSpPr>
        <p:spPr>
          <a:xfrm>
            <a:off x="311700" y="445025"/>
            <a:ext cx="8520600" cy="17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The </a:t>
            </a:r>
            <a:r>
              <a:rPr b="1" lang="pt-PT" sz="2400">
                <a:solidFill>
                  <a:srgbClr val="FFFFFF"/>
                </a:solidFill>
              </a:rPr>
              <a:t>if...elif...else</a:t>
            </a:r>
            <a:r>
              <a:rPr lang="pt-PT" sz="2400">
                <a:solidFill>
                  <a:srgbClr val="FFFFFF"/>
                </a:solidFill>
              </a:rPr>
              <a:t> executes only one block of code among several blocks.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885" name="Google Shape;885;p156"/>
          <p:cNvSpPr txBox="1"/>
          <p:nvPr>
            <p:ph idx="1" type="body"/>
          </p:nvPr>
        </p:nvSpPr>
        <p:spPr>
          <a:xfrm>
            <a:off x="311700" y="1904450"/>
            <a:ext cx="8520600" cy="28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True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False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It depends on expression used.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There is no </a:t>
            </a:r>
            <a:r>
              <a:rPr b="1" lang="pt-PT" sz="3600"/>
              <a:t>elif</a:t>
            </a:r>
            <a:r>
              <a:rPr lang="pt-PT" sz="3600"/>
              <a:t> statement in Python.</a:t>
            </a:r>
            <a:endParaRPr sz="3600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57"/>
          <p:cNvSpPr txBox="1"/>
          <p:nvPr>
            <p:ph type="title"/>
          </p:nvPr>
        </p:nvSpPr>
        <p:spPr>
          <a:xfrm>
            <a:off x="311700" y="445025"/>
            <a:ext cx="8520600" cy="17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What is the output of the following code?</a:t>
            </a:r>
            <a:endParaRPr sz="24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pt-PT" sz="2400">
                <a:solidFill>
                  <a:srgbClr val="FFFFFF"/>
                </a:solidFill>
              </a:rPr>
              <a:t>for i in [1, 0]:</a:t>
            </a:r>
            <a:endParaRPr sz="24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pt-PT" sz="2400">
                <a:solidFill>
                  <a:srgbClr val="FFFFFF"/>
                </a:solidFill>
              </a:rPr>
              <a:t> print(i+1)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891" name="Google Shape;891;p157"/>
          <p:cNvSpPr txBox="1"/>
          <p:nvPr>
            <p:ph idx="1" type="body"/>
          </p:nvPr>
        </p:nvSpPr>
        <p:spPr>
          <a:xfrm>
            <a:off x="311700" y="1904450"/>
            <a:ext cx="8520600" cy="28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2 1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[2, 1]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2 0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[2, 0]</a:t>
            </a:r>
            <a:endParaRPr sz="3600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58"/>
          <p:cNvSpPr txBox="1"/>
          <p:nvPr>
            <p:ph type="title"/>
          </p:nvPr>
        </p:nvSpPr>
        <p:spPr>
          <a:xfrm>
            <a:off x="311700" y="445025"/>
            <a:ext cx="8520600" cy="11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In Python, for and while loop can have optional else statement?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897" name="Google Shape;897;p158"/>
          <p:cNvSpPr txBox="1"/>
          <p:nvPr>
            <p:ph idx="1" type="body"/>
          </p:nvPr>
        </p:nvSpPr>
        <p:spPr>
          <a:xfrm>
            <a:off x="311700" y="1548425"/>
            <a:ext cx="8520600" cy="3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3000"/>
              <a:buChar char="●"/>
            </a:pPr>
            <a:r>
              <a:rPr lang="pt-PT" sz="3000"/>
              <a:t>Only for loop can have optional else statement</a:t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PT" sz="3000"/>
              <a:t>Only while loop can have optional else statement</a:t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PT" sz="3000"/>
              <a:t>Both loops can have optional else statement</a:t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PT" sz="3000"/>
              <a:t>Loops cannot have else statement in Python</a:t>
            </a:r>
            <a:endParaRPr sz="3000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59"/>
          <p:cNvSpPr txBox="1"/>
          <p:nvPr>
            <p:ph type="title"/>
          </p:nvPr>
        </p:nvSpPr>
        <p:spPr>
          <a:xfrm>
            <a:off x="311700" y="445025"/>
            <a:ext cx="8520600" cy="3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What is the output of the following code?</a:t>
            </a:r>
            <a:endParaRPr sz="24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pt-PT" sz="2400">
                <a:solidFill>
                  <a:srgbClr val="FFFFFF"/>
                </a:solidFill>
              </a:rPr>
              <a:t>i = sum = 0</a:t>
            </a:r>
            <a:endParaRPr sz="24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pt-PT" sz="2400">
                <a:solidFill>
                  <a:srgbClr val="FFFFFF"/>
                </a:solidFill>
              </a:rPr>
              <a:t>while i &lt;= 4:</a:t>
            </a:r>
            <a:endParaRPr sz="24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pt-PT" sz="2400">
                <a:solidFill>
                  <a:srgbClr val="FFFFFF"/>
                </a:solidFill>
              </a:rPr>
              <a:t>   sum += i</a:t>
            </a:r>
            <a:endParaRPr sz="24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pt-PT" sz="2400">
                <a:solidFill>
                  <a:srgbClr val="FFFFFF"/>
                </a:solidFill>
              </a:rPr>
              <a:t>   i = i+1</a:t>
            </a:r>
            <a:endParaRPr sz="24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pt-PT" sz="2400">
                <a:solidFill>
                  <a:srgbClr val="FFFFFF"/>
                </a:solidFill>
              </a:rPr>
              <a:t>print(sum)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903" name="Google Shape;903;p159"/>
          <p:cNvSpPr txBox="1"/>
          <p:nvPr>
            <p:ph idx="1" type="body"/>
          </p:nvPr>
        </p:nvSpPr>
        <p:spPr>
          <a:xfrm>
            <a:off x="4409600" y="1815450"/>
            <a:ext cx="4422600" cy="3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0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10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4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None of the above</a:t>
            </a:r>
            <a:endParaRPr sz="3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9150" y="633413"/>
            <a:ext cx="7505700" cy="38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60"/>
          <p:cNvSpPr txBox="1"/>
          <p:nvPr>
            <p:ph type="title"/>
          </p:nvPr>
        </p:nvSpPr>
        <p:spPr>
          <a:xfrm>
            <a:off x="311700" y="445025"/>
            <a:ext cx="8520600" cy="17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What is the output of the following code?</a:t>
            </a:r>
            <a:endParaRPr sz="24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pt-PT" sz="2400">
                <a:solidFill>
                  <a:srgbClr val="FFFFFF"/>
                </a:solidFill>
              </a:rPr>
              <a:t>while 4 == 4:</a:t>
            </a:r>
            <a:endParaRPr sz="24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pt-PT" sz="2400">
                <a:solidFill>
                  <a:srgbClr val="FFFFFF"/>
                </a:solidFill>
              </a:rPr>
              <a:t>   print('4')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909" name="Google Shape;909;p160"/>
          <p:cNvSpPr txBox="1"/>
          <p:nvPr>
            <p:ph idx="1" type="body"/>
          </p:nvPr>
        </p:nvSpPr>
        <p:spPr>
          <a:xfrm>
            <a:off x="311700" y="2171525"/>
            <a:ext cx="8520600" cy="26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3000"/>
              <a:buChar char="●"/>
            </a:pPr>
            <a:r>
              <a:rPr b="1" lang="pt-PT" sz="3000"/>
              <a:t>4</a:t>
            </a:r>
            <a:r>
              <a:rPr lang="pt-PT" sz="3000"/>
              <a:t> is printed once</a:t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b="1" lang="pt-PT" sz="3000"/>
              <a:t>4</a:t>
            </a:r>
            <a:r>
              <a:rPr lang="pt-PT" sz="3000"/>
              <a:t> is printed four times</a:t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b="1" lang="pt-PT" sz="3000"/>
              <a:t>4</a:t>
            </a:r>
            <a:r>
              <a:rPr lang="pt-PT" sz="3000"/>
              <a:t> is printed infinitely until program closes</a:t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PT" sz="3000"/>
              <a:t>Syntax error</a:t>
            </a:r>
            <a:endParaRPr sz="3000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61"/>
          <p:cNvSpPr txBox="1"/>
          <p:nvPr>
            <p:ph type="title"/>
          </p:nvPr>
        </p:nvSpPr>
        <p:spPr>
          <a:xfrm>
            <a:off x="311700" y="445025"/>
            <a:ext cx="85206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Is it better to use for loop instead of while if you are iterating through a sequence (like: list)?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915" name="Google Shape;915;p161"/>
          <p:cNvSpPr txBox="1"/>
          <p:nvPr>
            <p:ph idx="1" type="body"/>
          </p:nvPr>
        </p:nvSpPr>
        <p:spPr>
          <a:xfrm>
            <a:off x="311700" y="1793225"/>
            <a:ext cx="8520600" cy="3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3000"/>
              <a:buChar char="●"/>
            </a:pPr>
            <a:r>
              <a:rPr lang="pt-PT" sz="3000"/>
              <a:t>No, it’s better to use while loop.</a:t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PT" sz="3000"/>
              <a:t>Yes, for loop is more pythonic choice.</a:t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PT" sz="3000"/>
              <a:t>No, you cannot iterate through a sequence using while loop.</a:t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PT" sz="3000"/>
              <a:t>No, you cannot iterate through a sequence using loops.</a:t>
            </a:r>
            <a:endParaRPr sz="3000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62"/>
          <p:cNvSpPr txBox="1"/>
          <p:nvPr>
            <p:ph type="title"/>
          </p:nvPr>
        </p:nvSpPr>
        <p:spPr>
          <a:xfrm>
            <a:off x="311700" y="445025"/>
            <a:ext cx="85206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Which of the following statement is true?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921" name="Google Shape;921;p162"/>
          <p:cNvSpPr txBox="1"/>
          <p:nvPr>
            <p:ph idx="1" type="body"/>
          </p:nvPr>
        </p:nvSpPr>
        <p:spPr>
          <a:xfrm>
            <a:off x="311700" y="1548475"/>
            <a:ext cx="8520600" cy="3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The break statement terminates the loop containing it.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The continue statement is used to skip the rest of the code inside the loop.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The break and continue statements are almost always used with if, if...else and if...elif...else statements.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All of the above.</a:t>
            </a:r>
            <a:endParaRPr sz="3000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163"/>
          <p:cNvSpPr txBox="1"/>
          <p:nvPr>
            <p:ph type="title"/>
          </p:nvPr>
        </p:nvSpPr>
        <p:spPr>
          <a:xfrm>
            <a:off x="311700" y="445025"/>
            <a:ext cx="8520600" cy="42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What is the output of the following code?</a:t>
            </a:r>
            <a:endParaRPr sz="24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pt-PT" sz="2400">
                <a:solidFill>
                  <a:srgbClr val="FFFFFF"/>
                </a:solidFill>
              </a:rPr>
              <a:t>for char in 'PYTHON STRING':</a:t>
            </a:r>
            <a:endParaRPr sz="24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pt-PT" sz="2400">
                <a:solidFill>
                  <a:srgbClr val="FFFFFF"/>
                </a:solidFill>
              </a:rPr>
              <a:t> if char == ' ':</a:t>
            </a:r>
            <a:endParaRPr sz="24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pt-PT" sz="2400">
                <a:solidFill>
                  <a:srgbClr val="FFFFFF"/>
                </a:solidFill>
              </a:rPr>
              <a:t>     break</a:t>
            </a:r>
            <a:endParaRPr sz="24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pt-PT" sz="2400">
                <a:solidFill>
                  <a:srgbClr val="FFFFFF"/>
                </a:solidFill>
              </a:rPr>
              <a:t> print(char, end='')</a:t>
            </a:r>
            <a:endParaRPr sz="24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pt-PT" sz="2400">
                <a:solidFill>
                  <a:srgbClr val="FFFFFF"/>
                </a:solidFill>
              </a:rPr>
              <a:t> if char == 'O':</a:t>
            </a:r>
            <a:endParaRPr sz="24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pt-PT" sz="2400">
                <a:solidFill>
                  <a:srgbClr val="FFFFFF"/>
                </a:solidFill>
              </a:rPr>
              <a:t>     continue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927" name="Google Shape;927;p163"/>
          <p:cNvSpPr txBox="1"/>
          <p:nvPr>
            <p:ph idx="1" type="body"/>
          </p:nvPr>
        </p:nvSpPr>
        <p:spPr>
          <a:xfrm>
            <a:off x="4409600" y="1815450"/>
            <a:ext cx="4422600" cy="3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PYTHON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PYTHONSTRING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PYTHN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STRING</a:t>
            </a:r>
            <a:endParaRPr sz="3600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64"/>
          <p:cNvSpPr txBox="1"/>
          <p:nvPr>
            <p:ph type="title"/>
          </p:nvPr>
        </p:nvSpPr>
        <p:spPr>
          <a:xfrm>
            <a:off x="311700" y="445025"/>
            <a:ext cx="85206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Which of the following statement is true about the pass statement?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933" name="Google Shape;933;p164"/>
          <p:cNvSpPr txBox="1"/>
          <p:nvPr>
            <p:ph idx="1" type="body"/>
          </p:nvPr>
        </p:nvSpPr>
        <p:spPr>
          <a:xfrm>
            <a:off x="311700" y="1548475"/>
            <a:ext cx="8520600" cy="3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The Python interpreter ignores the pass statement like comments.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The pass statement terminates the loop containing it.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It is used as a placeholder for future implementation of functions, loops etc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All of the above.</a:t>
            </a:r>
            <a:endParaRPr sz="2400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8" name="Google Shape;938;p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2488" y="1390650"/>
            <a:ext cx="7439025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3" name="Google Shape;943;p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3463" y="1390650"/>
            <a:ext cx="7077075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8" name="Google Shape;948;p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482663"/>
            <a:ext cx="8839198" cy="2178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Google Shape;953;p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4025" y="1400175"/>
            <a:ext cx="5695950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8" name="Google Shape;958;p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1650" y="1447800"/>
            <a:ext cx="5600700" cy="22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1550" y="466725"/>
            <a:ext cx="7048500" cy="42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170"/>
          <p:cNvSpPr txBox="1"/>
          <p:nvPr>
            <p:ph type="title"/>
          </p:nvPr>
        </p:nvSpPr>
        <p:spPr>
          <a:xfrm>
            <a:off x="311700" y="445025"/>
            <a:ext cx="85206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pt-PT" sz="3000">
                <a:solidFill>
                  <a:srgbClr val="FFFFFF"/>
                </a:solidFill>
              </a:rPr>
              <a:t>Opening a file in </a:t>
            </a:r>
            <a:r>
              <a:rPr b="1" lang="pt-PT" sz="3000">
                <a:solidFill>
                  <a:srgbClr val="FFFFFF"/>
                </a:solidFill>
              </a:rPr>
              <a:t>‘a’</a:t>
            </a:r>
            <a:r>
              <a:rPr lang="pt-PT" sz="3000">
                <a:solidFill>
                  <a:srgbClr val="FFFFFF"/>
                </a:solidFill>
              </a:rPr>
              <a:t> mode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964" name="Google Shape;964;p170"/>
          <p:cNvSpPr txBox="1"/>
          <p:nvPr>
            <p:ph idx="1" type="body"/>
          </p:nvPr>
        </p:nvSpPr>
        <p:spPr>
          <a:xfrm>
            <a:off x="311700" y="1548475"/>
            <a:ext cx="8520600" cy="24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opens a file for reading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opens a file for writing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opens a file for appending at the end of the file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opens a file for exclusive creation</a:t>
            </a:r>
            <a:endParaRPr sz="2400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71"/>
          <p:cNvSpPr txBox="1"/>
          <p:nvPr>
            <p:ph type="title"/>
          </p:nvPr>
        </p:nvSpPr>
        <p:spPr>
          <a:xfrm>
            <a:off x="311700" y="445025"/>
            <a:ext cx="85206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3000">
                <a:solidFill>
                  <a:srgbClr val="FFFFFF"/>
                </a:solidFill>
              </a:rPr>
              <a:t>What does the following code do?</a:t>
            </a:r>
            <a:endParaRPr sz="30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pt-PT" sz="3000">
                <a:solidFill>
                  <a:srgbClr val="FFFFFF"/>
                </a:solidFill>
              </a:rPr>
              <a:t>f = open("test.txt")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970" name="Google Shape;970;p171"/>
          <p:cNvSpPr txBox="1"/>
          <p:nvPr>
            <p:ph idx="1" type="body"/>
          </p:nvPr>
        </p:nvSpPr>
        <p:spPr>
          <a:xfrm>
            <a:off x="311700" y="1974450"/>
            <a:ext cx="8520600" cy="27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Opens test.txt file for both reading and writing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Opens test.txt file for reading only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Opens test.txt file for writing only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Opens test.txt file in god mode</a:t>
            </a:r>
            <a:endParaRPr sz="2400"/>
          </a:p>
        </p:txBody>
      </p:sp>
      <p:pic>
        <p:nvPicPr>
          <p:cNvPr descr="Selected" id="971" name="Google Shape;971;p171" title="Selected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135217" cy="14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72"/>
          <p:cNvSpPr txBox="1"/>
          <p:nvPr>
            <p:ph type="title"/>
          </p:nvPr>
        </p:nvSpPr>
        <p:spPr>
          <a:xfrm>
            <a:off x="311700" y="445025"/>
            <a:ext cx="852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pt-PT" sz="1800">
                <a:solidFill>
                  <a:srgbClr val="FFFFFF"/>
                </a:solidFill>
              </a:rPr>
              <a:t>Which of the following codes closes file automatically if exception occurs?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977" name="Google Shape;977;p172"/>
          <p:cNvSpPr txBox="1"/>
          <p:nvPr>
            <p:ph idx="1" type="body"/>
          </p:nvPr>
        </p:nvSpPr>
        <p:spPr>
          <a:xfrm>
            <a:off x="311700" y="1104575"/>
            <a:ext cx="8520600" cy="3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pt-PT" sz="1400"/>
              <a:t>with open("test.txt", encoding = 'utf-8') as f:</a:t>
            </a:r>
            <a:endParaRPr sz="1400"/>
          </a:p>
          <a:p>
            <a:pPr indent="457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pt-PT" sz="1400"/>
              <a:t># perform file operation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pt-PT" sz="1400"/>
              <a:t>try:</a:t>
            </a:r>
            <a:endParaRPr sz="1400"/>
          </a:p>
          <a:p>
            <a:pPr indent="457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pt-PT" sz="1400"/>
              <a:t>f = open("test.txt",encoding = 'utf-8')</a:t>
            </a:r>
            <a:endParaRPr sz="1400"/>
          </a:p>
          <a:p>
            <a:pPr indent="457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pt-PT" sz="1400"/>
              <a:t># perform file operations</a:t>
            </a:r>
            <a:endParaRPr sz="1400"/>
          </a:p>
          <a:p>
            <a:pPr indent="45720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pt-PT" sz="1400"/>
              <a:t>finally:</a:t>
            </a:r>
            <a:endParaRPr sz="1400"/>
          </a:p>
          <a:p>
            <a:pPr indent="457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pt-PT" sz="1400"/>
              <a:t>f.close()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pt-PT" sz="1400"/>
              <a:t>None of the above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PT" sz="1400"/>
              <a:t>Both of the above</a:t>
            </a:r>
            <a:endParaRPr sz="1400"/>
          </a:p>
        </p:txBody>
      </p:sp>
      <p:pic>
        <p:nvPicPr>
          <p:cNvPr descr="Selected" id="978" name="Google Shape;978;p172" title="Selected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135217" cy="14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73"/>
          <p:cNvSpPr txBox="1"/>
          <p:nvPr>
            <p:ph type="title"/>
          </p:nvPr>
        </p:nvSpPr>
        <p:spPr>
          <a:xfrm>
            <a:off x="311700" y="445025"/>
            <a:ext cx="8520600" cy="20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1800">
                <a:solidFill>
                  <a:srgbClr val="FFFFFF"/>
                </a:solidFill>
              </a:rPr>
              <a:t>For the following code,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pt-PT" sz="1800">
                <a:solidFill>
                  <a:srgbClr val="FFFFFF"/>
                </a:solidFill>
              </a:rPr>
              <a:t>f = open('test.txt', 'r', encoding = 'utf-8')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pt-PT" sz="1800">
                <a:solidFill>
                  <a:srgbClr val="FFFFFF"/>
                </a:solidFill>
              </a:rPr>
              <a:t>f.read()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1800">
                <a:solidFill>
                  <a:srgbClr val="FFFFFF"/>
                </a:solidFill>
              </a:rPr>
              <a:t>Which of the following statement is true?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984" name="Google Shape;984;p173"/>
          <p:cNvSpPr txBox="1"/>
          <p:nvPr>
            <p:ph idx="1" type="body"/>
          </p:nvPr>
        </p:nvSpPr>
        <p:spPr>
          <a:xfrm>
            <a:off x="311700" y="2459825"/>
            <a:ext cx="8520600" cy="23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This program reads the content of test.txt file.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If test.txt contains newline, read() will return newline as ‘\n’.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You can pass an integer to the read() method.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All of the above.</a:t>
            </a:r>
            <a:endParaRPr sz="2400"/>
          </a:p>
        </p:txBody>
      </p:sp>
      <p:pic>
        <p:nvPicPr>
          <p:cNvPr descr="Selected" id="985" name="Google Shape;985;p173" title="Selected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135217" cy="14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74"/>
          <p:cNvSpPr txBox="1"/>
          <p:nvPr>
            <p:ph type="title"/>
          </p:nvPr>
        </p:nvSpPr>
        <p:spPr>
          <a:xfrm>
            <a:off x="311700" y="445025"/>
            <a:ext cx="85206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3000">
                <a:solidFill>
                  <a:srgbClr val="FFFFFF"/>
                </a:solidFill>
              </a:rPr>
              <a:t>What does the following code do?</a:t>
            </a:r>
            <a:endParaRPr sz="30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pt-PT" sz="3000">
                <a:solidFill>
                  <a:srgbClr val="FFFFFF"/>
                </a:solidFill>
              </a:rPr>
              <a:t>os.listdir()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991" name="Google Shape;991;p174"/>
          <p:cNvSpPr txBox="1"/>
          <p:nvPr>
            <p:ph idx="1" type="body"/>
          </p:nvPr>
        </p:nvSpPr>
        <p:spPr>
          <a:xfrm>
            <a:off x="311700" y="1974450"/>
            <a:ext cx="8520600" cy="27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Prints the current working directory.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Prints all directories (not files) inside the given directory.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Prints all directories and files inside the given directory.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Makes a new directory.</a:t>
            </a:r>
            <a:endParaRPr sz="2400"/>
          </a:p>
        </p:txBody>
      </p:sp>
      <p:pic>
        <p:nvPicPr>
          <p:cNvPr descr="Selected" id="992" name="Google Shape;992;p174" title="Selected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135217" cy="14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75"/>
          <p:cNvSpPr txBox="1"/>
          <p:nvPr>
            <p:ph type="title"/>
          </p:nvPr>
        </p:nvSpPr>
        <p:spPr>
          <a:xfrm>
            <a:off x="311700" y="445025"/>
            <a:ext cx="85206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pt-PT" sz="3000">
                <a:solidFill>
                  <a:srgbClr val="FFFFFF"/>
                </a:solidFill>
              </a:rPr>
              <a:t>Which of the following is correct?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998" name="Google Shape;998;p175"/>
          <p:cNvSpPr txBox="1"/>
          <p:nvPr>
            <p:ph idx="1" type="body"/>
          </p:nvPr>
        </p:nvSpPr>
        <p:spPr>
          <a:xfrm>
            <a:off x="311700" y="1974450"/>
            <a:ext cx="8520600" cy="27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An exception is an error that occurs at the runtime.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A syntax error is also an exception.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An exception is used to exclude a block of code in Python.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All of the above.</a:t>
            </a:r>
            <a:endParaRPr sz="2400"/>
          </a:p>
        </p:txBody>
      </p:sp>
      <p:pic>
        <p:nvPicPr>
          <p:cNvPr descr="Selected" id="999" name="Google Shape;999;p175" title="Selected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135217" cy="14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176"/>
          <p:cNvSpPr txBox="1"/>
          <p:nvPr>
            <p:ph type="title"/>
          </p:nvPr>
        </p:nvSpPr>
        <p:spPr>
          <a:xfrm>
            <a:off x="311700" y="445025"/>
            <a:ext cx="85206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pt-PT" sz="3000">
                <a:solidFill>
                  <a:srgbClr val="FFFFFF"/>
                </a:solidFill>
              </a:rPr>
              <a:t>What will happen if you try to open a file that doesn’t exist, without mode specified?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005" name="Google Shape;1005;p176"/>
          <p:cNvSpPr txBox="1"/>
          <p:nvPr>
            <p:ph idx="1" type="body"/>
          </p:nvPr>
        </p:nvSpPr>
        <p:spPr>
          <a:xfrm>
            <a:off x="311700" y="1974450"/>
            <a:ext cx="8520600" cy="27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A new file is created.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Nothing will happen.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An exception is raised.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None of the above.</a:t>
            </a:r>
            <a:endParaRPr sz="2400"/>
          </a:p>
        </p:txBody>
      </p:sp>
      <p:pic>
        <p:nvPicPr>
          <p:cNvPr descr="Selected" id="1006" name="Google Shape;1006;p176" title="Selected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135217" cy="14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77"/>
          <p:cNvSpPr txBox="1"/>
          <p:nvPr>
            <p:ph type="title"/>
          </p:nvPr>
        </p:nvSpPr>
        <p:spPr>
          <a:xfrm>
            <a:off x="311700" y="292625"/>
            <a:ext cx="8520600" cy="26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1800">
                <a:solidFill>
                  <a:srgbClr val="FFFFFF"/>
                </a:solidFill>
              </a:rPr>
              <a:t>What is the output of the following code?</a:t>
            </a:r>
            <a:endParaRPr sz="18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pt-PT" sz="1800">
                <a:solidFill>
                  <a:srgbClr val="FFFFFF"/>
                </a:solidFill>
              </a:rPr>
              <a:t>number = 5.0</a:t>
            </a:r>
            <a:endParaRPr sz="18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pt-PT" sz="1800">
                <a:solidFill>
                  <a:srgbClr val="FFFFFF"/>
                </a:solidFill>
              </a:rPr>
              <a:t>try:</a:t>
            </a:r>
            <a:endParaRPr sz="18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pt-PT" sz="1800">
                <a:solidFill>
                  <a:srgbClr val="FFFFFF"/>
                </a:solidFill>
              </a:rPr>
              <a:t>   r = 10/number</a:t>
            </a:r>
            <a:endParaRPr sz="18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pt-PT" sz="1800">
                <a:solidFill>
                  <a:srgbClr val="FFFFFF"/>
                </a:solidFill>
              </a:rPr>
              <a:t>   print(r)</a:t>
            </a:r>
            <a:endParaRPr sz="18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pt-PT" sz="1800">
                <a:solidFill>
                  <a:srgbClr val="FFFFFF"/>
                </a:solidFill>
              </a:rPr>
              <a:t>except:</a:t>
            </a:r>
            <a:endParaRPr sz="18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pt-PT" sz="1800">
                <a:solidFill>
                  <a:srgbClr val="FFFFFF"/>
                </a:solidFill>
              </a:rPr>
              <a:t>   print("Oops! Error occurred.")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012" name="Google Shape;1012;p177"/>
          <p:cNvSpPr txBox="1"/>
          <p:nvPr>
            <p:ph idx="1" type="body"/>
          </p:nvPr>
        </p:nvSpPr>
        <p:spPr>
          <a:xfrm>
            <a:off x="311700" y="2905050"/>
            <a:ext cx="8520600" cy="18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Oops! Error occurred.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2.0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2.0 Oops! Error occurred.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None object</a:t>
            </a:r>
            <a:endParaRPr sz="2400"/>
          </a:p>
        </p:txBody>
      </p:sp>
      <p:pic>
        <p:nvPicPr>
          <p:cNvPr descr="Selected" id="1013" name="Google Shape;1013;p177" title="Selected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135217" cy="14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78"/>
          <p:cNvSpPr txBox="1"/>
          <p:nvPr>
            <p:ph type="title"/>
          </p:nvPr>
        </p:nvSpPr>
        <p:spPr>
          <a:xfrm>
            <a:off x="311700" y="292625"/>
            <a:ext cx="8520600" cy="26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1800">
                <a:solidFill>
                  <a:srgbClr val="FFFFFF"/>
                </a:solidFill>
              </a:rPr>
              <a:t>What does the following code do?</a:t>
            </a:r>
            <a:endParaRPr sz="18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pt-PT" sz="1800">
                <a:solidFill>
                  <a:srgbClr val="FFFFFF"/>
                </a:solidFill>
              </a:rPr>
              <a:t>try:</a:t>
            </a:r>
            <a:endParaRPr sz="18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pt-PT" sz="1800">
                <a:solidFill>
                  <a:srgbClr val="FFFFFF"/>
                </a:solidFill>
              </a:rPr>
              <a:t> # code that can raise error</a:t>
            </a:r>
            <a:endParaRPr sz="18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pt-PT" sz="1800">
                <a:solidFill>
                  <a:srgbClr val="FFFFFF"/>
                </a:solidFill>
              </a:rPr>
              <a:t>  pass</a:t>
            </a:r>
            <a:endParaRPr sz="18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pt-PT" sz="1800">
                <a:solidFill>
                  <a:srgbClr val="FFFFFF"/>
                </a:solidFill>
              </a:rPr>
              <a:t>except (TypeError, ZeroDivisionError):</a:t>
            </a:r>
            <a:endParaRPr sz="1800">
              <a:solidFill>
                <a:srgbClr val="FFFFFF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pt-PT" sz="1800">
                <a:solidFill>
                  <a:srgbClr val="FFFFFF"/>
                </a:solidFill>
              </a:rPr>
              <a:t> print("Two")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019" name="Google Shape;1019;p178"/>
          <p:cNvSpPr txBox="1"/>
          <p:nvPr>
            <p:ph idx="1" type="body"/>
          </p:nvPr>
        </p:nvSpPr>
        <p:spPr>
          <a:xfrm>
            <a:off x="311700" y="2905025"/>
            <a:ext cx="8520600" cy="18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PT"/>
              <a:t>Prints Two if exception occurs (doesn’t matter which exception).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PT"/>
              <a:t>Prints Two if exception doesn’t occur.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PT"/>
              <a:t>Prints Two if TypeError or ZeroDivisionError exception occurs.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PT"/>
              <a:t>Prints Two only if both TypeError and ZeroDivisionError exception occurs.</a:t>
            </a:r>
            <a:endParaRPr/>
          </a:p>
        </p:txBody>
      </p:sp>
      <p:pic>
        <p:nvPicPr>
          <p:cNvPr descr="Selected" id="1020" name="Google Shape;1020;p178" title="Selected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135217" cy="14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64550"/>
            <a:ext cx="8839199" cy="3614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78975"/>
            <a:ext cx="8839198" cy="1985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3701" y="1190625"/>
            <a:ext cx="4848225" cy="27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2"/>
          <p:cNvSpPr txBox="1"/>
          <p:nvPr/>
        </p:nvSpPr>
        <p:spPr>
          <a:xfrm>
            <a:off x="7324725" y="1495425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87075"/>
            <a:ext cx="8839199" cy="1969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4976" y="1157275"/>
            <a:ext cx="5534025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" y="1612854"/>
            <a:ext cx="9144000" cy="2524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750" y="1290638"/>
            <a:ext cx="7048500" cy="256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875" y="1138238"/>
            <a:ext cx="8096250" cy="28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4025" y="1181100"/>
            <a:ext cx="5695950" cy="27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3425" y="152400"/>
            <a:ext cx="663715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1575" y="1290638"/>
            <a:ext cx="6800850" cy="256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5563" y="1285875"/>
            <a:ext cx="3952875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6975" y="1123950"/>
            <a:ext cx="4210050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4550" y="1209675"/>
            <a:ext cx="4914900" cy="2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3538" y="1166813"/>
            <a:ext cx="5876925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596150"/>
            <a:ext cx="8839199" cy="3951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>
            <p:ph type="title"/>
          </p:nvPr>
        </p:nvSpPr>
        <p:spPr>
          <a:xfrm>
            <a:off x="311700" y="445025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/>
              <a:t>Which of the following is unit testing?</a:t>
            </a:r>
            <a:endParaRPr/>
          </a:p>
        </p:txBody>
      </p:sp>
      <p:sp>
        <p:nvSpPr>
          <p:cNvPr id="214" name="Google Shape;214;p32"/>
          <p:cNvSpPr txBox="1"/>
          <p:nvPr>
            <p:ph idx="1" type="body"/>
          </p:nvPr>
        </p:nvSpPr>
        <p:spPr>
          <a:xfrm>
            <a:off x="311700" y="1679325"/>
            <a:ext cx="8520600" cy="28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Test if a variable value is valid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Test PEP8 style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Test the code comments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Test the output of a function given a certain input</a:t>
            </a:r>
            <a:endParaRPr sz="36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5450" y="1134725"/>
            <a:ext cx="5753100" cy="29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7775" y="1033463"/>
            <a:ext cx="6648450" cy="3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8900" y="1123950"/>
            <a:ext cx="3886200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3175" y="1014413"/>
            <a:ext cx="4057650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3188" y="1228725"/>
            <a:ext cx="3857625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8738" y="514350"/>
            <a:ext cx="6486525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9"/>
          <p:cNvSpPr txBox="1"/>
          <p:nvPr>
            <p:ph type="title"/>
          </p:nvPr>
        </p:nvSpPr>
        <p:spPr>
          <a:xfrm>
            <a:off x="311700" y="445025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/>
              <a:t>Which one is a suitable comment?</a:t>
            </a:r>
            <a:endParaRPr/>
          </a:p>
        </p:txBody>
      </p:sp>
      <p:sp>
        <p:nvSpPr>
          <p:cNvPr id="250" name="Google Shape;250;p39"/>
          <p:cNvSpPr txBox="1"/>
          <p:nvPr>
            <p:ph idx="1" type="body"/>
          </p:nvPr>
        </p:nvSpPr>
        <p:spPr>
          <a:xfrm>
            <a:off x="311700" y="1679325"/>
            <a:ext cx="8520600" cy="28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i += 1 #incrementing i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i += 1 #go to next element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i += 1 #this line is very important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i += 1 #adding 1 to i</a:t>
            </a:r>
            <a:endParaRPr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1725" y="1200150"/>
            <a:ext cx="440055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6375" y="1409700"/>
            <a:ext cx="6191250" cy="2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8413" y="1281100"/>
            <a:ext cx="4067175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2"/>
          <p:cNvSpPr txBox="1"/>
          <p:nvPr>
            <p:ph type="title"/>
          </p:nvPr>
        </p:nvSpPr>
        <p:spPr>
          <a:xfrm>
            <a:off x="311700" y="429125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/>
              <a:t>To what can </a:t>
            </a:r>
            <a:r>
              <a:rPr b="1" lang="pt-PT"/>
              <a:t>assert</a:t>
            </a:r>
            <a:r>
              <a:rPr lang="pt-PT"/>
              <a:t> can be used?</a:t>
            </a:r>
            <a:endParaRPr/>
          </a:p>
        </p:txBody>
      </p:sp>
      <p:sp>
        <p:nvSpPr>
          <p:cNvPr id="266" name="Google Shape;266;p42"/>
          <p:cNvSpPr txBox="1"/>
          <p:nvPr>
            <p:ph idx="1" type="body"/>
          </p:nvPr>
        </p:nvSpPr>
        <p:spPr>
          <a:xfrm>
            <a:off x="311700" y="1126950"/>
            <a:ext cx="8520600" cy="28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Ensure the program keeps running even if a variable value is invalid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To document the code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Crash the program as soon as a variable value is found to be invalid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It can be used only for variables</a:t>
            </a:r>
            <a:endParaRPr sz="36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6525" y="1176338"/>
            <a:ext cx="3790950" cy="2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9338" y="1181100"/>
            <a:ext cx="4505325" cy="27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5975" y="1252538"/>
            <a:ext cx="4972050" cy="26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4013" y="1247775"/>
            <a:ext cx="5895975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8888" y="1143000"/>
            <a:ext cx="4086225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6488" y="1114425"/>
            <a:ext cx="4391025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1550" y="638175"/>
            <a:ext cx="7200900" cy="38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"/>
          <p:cNvSpPr txBox="1"/>
          <p:nvPr>
            <p:ph type="title"/>
          </p:nvPr>
        </p:nvSpPr>
        <p:spPr>
          <a:xfrm>
            <a:off x="311700" y="445025"/>
            <a:ext cx="8520600" cy="26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/>
              <a:t>Given the following code fragment what is its Big-O running time?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400"/>
              <a:t>cut = 0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400"/>
              <a:t>for i in range(n):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400"/>
              <a:t>	for j in range(n):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400"/>
              <a:t>		cut += i * j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78" name="Google Shape;78;p5"/>
          <p:cNvSpPr txBox="1"/>
          <p:nvPr>
            <p:ph idx="1" type="body"/>
          </p:nvPr>
        </p:nvSpPr>
        <p:spPr>
          <a:xfrm>
            <a:off x="311700" y="2919725"/>
            <a:ext cx="8520600" cy="19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O(n)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O(n^2)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O(n log n)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O(n^3)</a:t>
            </a:r>
            <a:endParaRPr sz="24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1725" y="1081088"/>
            <a:ext cx="4400550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2063" y="671513"/>
            <a:ext cx="6619875" cy="38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82475"/>
            <a:ext cx="8839200" cy="277853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2"/>
          <p:cNvSpPr/>
          <p:nvPr/>
        </p:nvSpPr>
        <p:spPr>
          <a:xfrm>
            <a:off x="445700" y="2308775"/>
            <a:ext cx="126900" cy="951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52"/>
          <p:cNvSpPr/>
          <p:nvPr/>
        </p:nvSpPr>
        <p:spPr>
          <a:xfrm>
            <a:off x="466825" y="2731225"/>
            <a:ext cx="105900" cy="951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52"/>
          <p:cNvSpPr/>
          <p:nvPr/>
        </p:nvSpPr>
        <p:spPr>
          <a:xfrm>
            <a:off x="466825" y="3132575"/>
            <a:ext cx="105900" cy="951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52"/>
          <p:cNvSpPr/>
          <p:nvPr/>
        </p:nvSpPr>
        <p:spPr>
          <a:xfrm>
            <a:off x="477375" y="3565600"/>
            <a:ext cx="105900" cy="951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8875" y="1076325"/>
            <a:ext cx="4286250" cy="29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4"/>
          <p:cNvSpPr txBox="1"/>
          <p:nvPr>
            <p:ph type="title"/>
          </p:nvPr>
        </p:nvSpPr>
        <p:spPr>
          <a:xfrm>
            <a:off x="311700" y="43800"/>
            <a:ext cx="8520600" cy="50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1800">
                <a:solidFill>
                  <a:srgbClr val="FFFFFF"/>
                </a:solidFill>
              </a:rPr>
              <a:t>Which of the following is the output of the below Python code fragment?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1400">
                <a:solidFill>
                  <a:srgbClr val="FFFFFF"/>
                </a:solidFill>
              </a:rPr>
              <a:t>x = True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1400">
                <a:solidFill>
                  <a:srgbClr val="FFFFFF"/>
                </a:solidFill>
              </a:rPr>
              <a:t>y = False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1400">
                <a:solidFill>
                  <a:srgbClr val="FFFFFF"/>
                </a:solidFill>
              </a:rPr>
              <a:t>z = False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1400">
                <a:solidFill>
                  <a:srgbClr val="FFFFFF"/>
                </a:solidFill>
              </a:rPr>
              <a:t>if not x or y: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1400">
                <a:solidFill>
                  <a:srgbClr val="FFFFFF"/>
                </a:solidFill>
              </a:rPr>
              <a:t>      print(1)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1400">
                <a:solidFill>
                  <a:srgbClr val="FFFFFF"/>
                </a:solidFill>
              </a:rPr>
              <a:t>elif not x or not y and z: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1400">
                <a:solidFill>
                  <a:srgbClr val="FFFFFF"/>
                </a:solidFill>
              </a:rPr>
              <a:t>      print(2)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1400">
                <a:solidFill>
                  <a:srgbClr val="FFFFFF"/>
                </a:solidFill>
              </a:rPr>
              <a:t>elif not x or y or not y and x: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1400">
                <a:solidFill>
                  <a:srgbClr val="FFFFFF"/>
                </a:solidFill>
              </a:rPr>
              <a:t>      print(3)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1400">
                <a:solidFill>
                  <a:srgbClr val="FFFFFF"/>
                </a:solidFill>
              </a:rPr>
              <a:t>else: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1400">
                <a:solidFill>
                  <a:srgbClr val="FFFFFF"/>
                </a:solidFill>
              </a:rPr>
              <a:t>      print(4)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31" name="Google Shape;331;p54"/>
          <p:cNvSpPr txBox="1"/>
          <p:nvPr/>
        </p:nvSpPr>
        <p:spPr>
          <a:xfrm>
            <a:off x="3785125" y="1660700"/>
            <a:ext cx="4941600" cy="31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Char char="●"/>
            </a:pPr>
            <a:r>
              <a:rPr b="0" i="0" lang="pt-PT" sz="3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36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Char char="●"/>
            </a:pPr>
            <a:r>
              <a:rPr b="0" i="0" lang="pt-PT" sz="3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36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Char char="●"/>
            </a:pPr>
            <a:r>
              <a:rPr b="0" i="0" lang="pt-PT" sz="3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36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Char char="●"/>
            </a:pPr>
            <a:r>
              <a:rPr b="0" i="0" lang="pt-PT" sz="3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36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Char char="●"/>
            </a:pPr>
            <a:r>
              <a:rPr b="0" i="0" lang="pt-PT" sz="3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None</a:t>
            </a:r>
            <a:endParaRPr b="0" i="0" sz="36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088" y="152400"/>
            <a:ext cx="805182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6350" y="1095375"/>
            <a:ext cx="6591300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6513" y="1276350"/>
            <a:ext cx="3990975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4538" y="1033463"/>
            <a:ext cx="5114925" cy="3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8413" y="1247775"/>
            <a:ext cx="4067175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1725" y="1157288"/>
            <a:ext cx="4400550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8413" y="1247775"/>
            <a:ext cx="4067175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5575" y="1133475"/>
            <a:ext cx="3752850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9325" y="1109663"/>
            <a:ext cx="4705350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1257300"/>
            <a:ext cx="7772400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4538" y="1052513"/>
            <a:ext cx="5114925" cy="30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/>
              <a:t>Which of the list operations shown below is not O(1)?</a:t>
            </a:r>
            <a:endParaRPr/>
          </a:p>
        </p:txBody>
      </p:sp>
      <p:sp>
        <p:nvSpPr>
          <p:cNvPr id="387" name="Google Shape;387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list[10]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list.pop()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list.append()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list.pop(0)</a:t>
            </a:r>
            <a:endParaRPr sz="36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2663" y="681038"/>
            <a:ext cx="4638675" cy="378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7"/>
          <p:cNvSpPr txBox="1"/>
          <p:nvPr>
            <p:ph type="title"/>
          </p:nvPr>
        </p:nvSpPr>
        <p:spPr>
          <a:xfrm>
            <a:off x="311700" y="422825"/>
            <a:ext cx="8520600" cy="3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Which of the following is the output of the below Python code fragment?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1800">
                <a:solidFill>
                  <a:srgbClr val="FFFFFF"/>
                </a:solidFill>
              </a:rPr>
              <a:t>def f1(x = 1, y = 2):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1800">
                <a:solidFill>
                  <a:srgbClr val="FFFFFF"/>
                </a:solidFill>
              </a:rPr>
              <a:t>	x = x + y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1800">
                <a:solidFill>
                  <a:srgbClr val="FFFFFF"/>
                </a:solidFill>
              </a:rPr>
              <a:t>	y += 1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1800">
                <a:solidFill>
                  <a:srgbClr val="FFFFFF"/>
                </a:solidFill>
              </a:rPr>
              <a:t>	print(x, y)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800"/>
              <a:buNone/>
            </a:pPr>
            <a:r>
              <a:rPr lang="pt-PT" sz="1800">
                <a:solidFill>
                  <a:srgbClr val="FFFFFF"/>
                </a:solidFill>
              </a:rPr>
              <a:t>f1(y = 2, x = 1)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98" name="Google Shape;398;p67"/>
          <p:cNvSpPr txBox="1"/>
          <p:nvPr/>
        </p:nvSpPr>
        <p:spPr>
          <a:xfrm>
            <a:off x="3770325" y="1290650"/>
            <a:ext cx="4941600" cy="31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Char char="●"/>
            </a:pPr>
            <a:r>
              <a:rPr b="0" i="0" lang="pt-PT" sz="3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1 3</a:t>
            </a:r>
            <a:endParaRPr b="0" i="0" sz="36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Char char="●"/>
            </a:pPr>
            <a:r>
              <a:rPr b="0" i="0" lang="pt-PT" sz="3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3 2</a:t>
            </a:r>
            <a:endParaRPr b="0" i="0" sz="36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Char char="●"/>
            </a:pPr>
            <a:r>
              <a:rPr b="0" i="0" lang="pt-PT" sz="3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3 3</a:t>
            </a:r>
            <a:endParaRPr b="0" i="0" sz="36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Char char="●"/>
            </a:pPr>
            <a:r>
              <a:rPr b="0" i="0" lang="pt-PT" sz="3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2 3</a:t>
            </a:r>
            <a:endParaRPr b="0" i="0" sz="36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72175"/>
            <a:ext cx="8839200" cy="1999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9"/>
          <p:cNvSpPr txBox="1"/>
          <p:nvPr>
            <p:ph type="title"/>
          </p:nvPr>
        </p:nvSpPr>
        <p:spPr>
          <a:xfrm>
            <a:off x="311700" y="445025"/>
            <a:ext cx="8520600" cy="26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/>
              <a:t>Given the following code fragment what is its Big-O running time?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400"/>
              <a:t>k = n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400"/>
              <a:t>while k &gt; 0: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400"/>
              <a:t>	j += 2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400"/>
              <a:t>	k = k // 2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09" name="Google Shape;409;p69"/>
          <p:cNvSpPr txBox="1"/>
          <p:nvPr>
            <p:ph idx="1" type="body"/>
          </p:nvPr>
        </p:nvSpPr>
        <p:spPr>
          <a:xfrm>
            <a:off x="311700" y="2919725"/>
            <a:ext cx="8520600" cy="19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O(n^3)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O(n)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O(n^2)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O(log n)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7275" y="609600"/>
            <a:ext cx="7029450" cy="39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9288" y="1143000"/>
            <a:ext cx="5305425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1"/>
          <p:cNvSpPr txBox="1"/>
          <p:nvPr>
            <p:ph type="title"/>
          </p:nvPr>
        </p:nvSpPr>
        <p:spPr>
          <a:xfrm>
            <a:off x="311700" y="445025"/>
            <a:ext cx="8520600" cy="28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/>
              <a:t>Given the following code fragment what is its Big-O running time?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400"/>
              <a:t>t = 0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400"/>
              <a:t>for i in range(n):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400"/>
              <a:t>	t += 1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400"/>
              <a:t>for j in range(n):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2400"/>
              <a:t>	t -= 1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20" name="Google Shape;420;p71"/>
          <p:cNvSpPr txBox="1"/>
          <p:nvPr>
            <p:ph idx="1" type="body"/>
          </p:nvPr>
        </p:nvSpPr>
        <p:spPr>
          <a:xfrm>
            <a:off x="311700" y="3253625"/>
            <a:ext cx="8520600" cy="16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O(n^3)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O(n^2)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O(n log n)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PT" sz="2400"/>
              <a:t>O(n)</a:t>
            </a:r>
            <a:endParaRPr sz="24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839825"/>
            <a:ext cx="8839202" cy="3463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2488" y="1252538"/>
            <a:ext cx="7439025" cy="26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5113" y="1196425"/>
            <a:ext cx="6334125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5"/>
          <p:cNvSpPr txBox="1"/>
          <p:nvPr>
            <p:ph type="title"/>
          </p:nvPr>
        </p:nvSpPr>
        <p:spPr>
          <a:xfrm>
            <a:off x="311700" y="445025"/>
            <a:ext cx="8520600" cy="45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Which of the following is the output of the below Python code fragment?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1800">
                <a:solidFill>
                  <a:srgbClr val="FFFFFF"/>
                </a:solidFill>
              </a:rPr>
              <a:t>counter = 1 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1800">
                <a:solidFill>
                  <a:srgbClr val="FFFFFF"/>
                </a:solidFill>
              </a:rPr>
              <a:t>def doLotsOfStuff():</a:t>
            </a:r>
            <a:endParaRPr sz="1800">
              <a:solidFill>
                <a:srgbClr val="FFFFFF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1800">
                <a:solidFill>
                  <a:srgbClr val="FFFFFF"/>
                </a:solidFill>
              </a:rPr>
              <a:t>global counter</a:t>
            </a:r>
            <a:endParaRPr sz="1800">
              <a:solidFill>
                <a:srgbClr val="FFFFFF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1800">
                <a:solidFill>
                  <a:srgbClr val="FFFFFF"/>
                </a:solidFill>
              </a:rPr>
              <a:t>for i in (1, 2, 3): </a:t>
            </a:r>
            <a:endParaRPr sz="1800">
              <a:solidFill>
                <a:srgbClr val="FFFFFF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1800">
                <a:solidFill>
                  <a:srgbClr val="FFFFFF"/>
                </a:solidFill>
              </a:rPr>
              <a:t> counter += 1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1800">
                <a:solidFill>
                  <a:srgbClr val="FFFFFF"/>
                </a:solidFill>
              </a:rPr>
              <a:t>doLotsOfStuff()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1800">
                <a:solidFill>
                  <a:srgbClr val="FFFFFF"/>
                </a:solidFill>
              </a:rPr>
              <a:t>print (counter)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41" name="Google Shape;441;p75"/>
          <p:cNvSpPr txBox="1"/>
          <p:nvPr/>
        </p:nvSpPr>
        <p:spPr>
          <a:xfrm>
            <a:off x="3785125" y="1660700"/>
            <a:ext cx="4941600" cy="31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Char char="●"/>
            </a:pPr>
            <a:r>
              <a:rPr b="0" i="0" lang="pt-PT" sz="3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36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Char char="●"/>
            </a:pPr>
            <a:r>
              <a:rPr b="0" i="0" lang="pt-PT" sz="3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b="0" i="0" sz="36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Char char="●"/>
            </a:pPr>
            <a:r>
              <a:rPr b="0" i="0" lang="pt-PT" sz="3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36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Char char="●"/>
            </a:pPr>
            <a:r>
              <a:rPr b="0" i="0" lang="pt-PT" sz="3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36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Char char="●"/>
            </a:pPr>
            <a:r>
              <a:rPr b="0" i="0" lang="pt-PT" sz="3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None</a:t>
            </a:r>
            <a:endParaRPr b="0" i="0" sz="36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5513" y="1119188"/>
            <a:ext cx="4752975" cy="29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575" y="1162050"/>
            <a:ext cx="4514850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12363"/>
            <a:ext cx="8839200" cy="2918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9"/>
          <p:cNvSpPr txBox="1"/>
          <p:nvPr>
            <p:ph type="title"/>
          </p:nvPr>
        </p:nvSpPr>
        <p:spPr>
          <a:xfrm>
            <a:off x="311700" y="110125"/>
            <a:ext cx="85206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Which of the following is the output of the below Python code fragment?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1800">
                <a:solidFill>
                  <a:srgbClr val="FFFFFF"/>
                </a:solidFill>
              </a:rPr>
              <a:t>myList = [1, 5, 5, 5, 5, 1]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1800">
                <a:solidFill>
                  <a:srgbClr val="FFFFFF"/>
                </a:solidFill>
              </a:rPr>
              <a:t>max = myList[0]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1800">
                <a:solidFill>
                  <a:srgbClr val="FFFFFF"/>
                </a:solidFill>
              </a:rPr>
              <a:t>indexOfMax = 0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1800">
                <a:solidFill>
                  <a:srgbClr val="FFFFFF"/>
                </a:solidFill>
              </a:rPr>
              <a:t>for i in range(1, len(myList)):</a:t>
            </a:r>
            <a:endParaRPr sz="1800">
              <a:solidFill>
                <a:srgbClr val="FFFFFF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1800">
                <a:solidFill>
                  <a:srgbClr val="FFFFFF"/>
                </a:solidFill>
              </a:rPr>
              <a:t>if myList[i] &gt; max: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1800">
                <a:solidFill>
                  <a:srgbClr val="FFFFFF"/>
                </a:solidFill>
              </a:rPr>
              <a:t>        	max = myList[i]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1800">
                <a:solidFill>
                  <a:srgbClr val="FFFFFF"/>
                </a:solidFill>
              </a:rPr>
              <a:t>        	indexOfMax = i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1800">
                <a:solidFill>
                  <a:srgbClr val="FFFFFF"/>
                </a:solidFill>
              </a:rPr>
              <a:t>print(indexOfMax)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62" name="Google Shape;462;p79"/>
          <p:cNvSpPr txBox="1"/>
          <p:nvPr/>
        </p:nvSpPr>
        <p:spPr>
          <a:xfrm>
            <a:off x="3785125" y="1660700"/>
            <a:ext cx="4941600" cy="31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Char char="●"/>
            </a:pPr>
            <a:r>
              <a:rPr b="0" i="0" lang="pt-PT" sz="3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36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Char char="●"/>
            </a:pPr>
            <a:r>
              <a:rPr b="0" i="0" lang="pt-PT" sz="3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36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Char char="●"/>
            </a:pPr>
            <a:r>
              <a:rPr b="0" i="0" lang="pt-PT" sz="3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36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Char char="●"/>
            </a:pPr>
            <a:r>
              <a:rPr b="0" i="0" lang="pt-PT" sz="3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36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Char char="●"/>
            </a:pPr>
            <a:r>
              <a:rPr b="0" i="0" lang="pt-PT" sz="3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36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8350" y="1414463"/>
            <a:ext cx="5067300" cy="23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6750" y="152400"/>
            <a:ext cx="653049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8850" y="1152525"/>
            <a:ext cx="4686300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5525" y="1171575"/>
            <a:ext cx="4552950" cy="28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625650"/>
            <a:ext cx="8839199" cy="1892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352688"/>
            <a:ext cx="8839202" cy="2438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5500" y="852475"/>
            <a:ext cx="4953000" cy="34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338" y="1138238"/>
            <a:ext cx="8315325" cy="28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313" y="1547813"/>
            <a:ext cx="7191375" cy="20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7938" y="1133475"/>
            <a:ext cx="4048125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89"/>
          <p:cNvSpPr txBox="1"/>
          <p:nvPr>
            <p:ph type="title"/>
          </p:nvPr>
        </p:nvSpPr>
        <p:spPr>
          <a:xfrm>
            <a:off x="311700" y="445025"/>
            <a:ext cx="8520600" cy="21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b="1" lang="pt-PT" sz="2400">
                <a:solidFill>
                  <a:srgbClr val="FFFFFF"/>
                </a:solidFill>
              </a:rPr>
              <a:t>Which of the following is the output of the following Python code?</a:t>
            </a:r>
            <a:endParaRPr b="1"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1800">
                <a:solidFill>
                  <a:srgbClr val="FFFFFF"/>
                </a:solidFill>
              </a:rPr>
              <a:t>d = {"python":40, "developer":45}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PT" sz="1800">
                <a:solidFill>
                  <a:srgbClr val="FFFFFF"/>
                </a:solidFill>
              </a:rPr>
              <a:t>print(list(d.keys()))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13" name="Google Shape;513;p89"/>
          <p:cNvSpPr txBox="1"/>
          <p:nvPr>
            <p:ph idx="1" type="body"/>
          </p:nvPr>
        </p:nvSpPr>
        <p:spPr>
          <a:xfrm>
            <a:off x="311700" y="2442225"/>
            <a:ext cx="8520600" cy="21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["python":40, "developer":45] 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["python", "developer"] 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("python", "developer") 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PT" sz="3600"/>
              <a:t>("python":40, "developer":45) </a:t>
            </a:r>
            <a:endParaRPr sz="3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113" y="152400"/>
            <a:ext cx="846977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2288" y="152400"/>
            <a:ext cx="60594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5488" y="1062038"/>
            <a:ext cx="5153025" cy="30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575" y="1214425"/>
            <a:ext cx="8324850" cy="27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6450" y="1228725"/>
            <a:ext cx="4991100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4550" y="1100125"/>
            <a:ext cx="4914900" cy="29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4425" y="1171575"/>
            <a:ext cx="6915150" cy="28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1100138"/>
            <a:ext cx="7162800" cy="29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4913" y="1381125"/>
            <a:ext cx="6734175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98"/>
          <p:cNvSpPr txBox="1"/>
          <p:nvPr>
            <p:ph type="title"/>
          </p:nvPr>
        </p:nvSpPr>
        <p:spPr>
          <a:xfrm>
            <a:off x="311700" y="110125"/>
            <a:ext cx="85206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2400">
                <a:solidFill>
                  <a:srgbClr val="FFFFFF"/>
                </a:solidFill>
              </a:rPr>
              <a:t>Which of the following is the output of the below Python code fragment?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1800">
                <a:solidFill>
                  <a:srgbClr val="FFFFFF"/>
                </a:solidFill>
              </a:rPr>
              <a:t>x = 2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1800">
                <a:solidFill>
                  <a:srgbClr val="FFFFFF"/>
                </a:solidFill>
              </a:rPr>
              <a:t>y = 1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1800">
                <a:solidFill>
                  <a:srgbClr val="FFFFFF"/>
                </a:solidFill>
              </a:rPr>
              <a:t>x *= y + 1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pt-PT" sz="1800">
                <a:solidFill>
                  <a:srgbClr val="FFFFFF"/>
                </a:solidFill>
              </a:rPr>
              <a:t>print(x)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8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59" name="Google Shape;559;p98"/>
          <p:cNvSpPr txBox="1"/>
          <p:nvPr/>
        </p:nvSpPr>
        <p:spPr>
          <a:xfrm>
            <a:off x="3890700" y="1573500"/>
            <a:ext cx="4941600" cy="31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Char char="●"/>
            </a:pPr>
            <a:r>
              <a:rPr b="0" i="0" lang="pt-PT" sz="3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x is 2</a:t>
            </a:r>
            <a:endParaRPr b="0" i="0" sz="36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Char char="●"/>
            </a:pPr>
            <a:r>
              <a:rPr b="0" i="0" lang="pt-PT" sz="3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x is 3</a:t>
            </a:r>
            <a:endParaRPr b="0" i="0" sz="36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Char char="●"/>
            </a:pPr>
            <a:r>
              <a:rPr b="0" i="0" lang="pt-PT" sz="3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x is 1</a:t>
            </a:r>
            <a:endParaRPr b="0" i="0" sz="36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Char char="●"/>
            </a:pPr>
            <a:r>
              <a:rPr b="0" i="0" lang="pt-PT" sz="3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None</a:t>
            </a:r>
            <a:endParaRPr b="0" i="0" sz="36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Char char="●"/>
            </a:pPr>
            <a:r>
              <a:rPr b="0" i="0" lang="pt-PT" sz="3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x is 4</a:t>
            </a:r>
            <a:endParaRPr b="0" i="0" sz="36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3038" y="595313"/>
            <a:ext cx="6257925" cy="395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